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44"/>
  </p:notesMasterIdLst>
  <p:handoutMasterIdLst>
    <p:handoutMasterId r:id="rId45"/>
  </p:handoutMasterIdLst>
  <p:sldIdLst>
    <p:sldId id="282" r:id="rId2"/>
    <p:sldId id="283" r:id="rId3"/>
    <p:sldId id="284" r:id="rId4"/>
    <p:sldId id="285" r:id="rId5"/>
    <p:sldId id="286" r:id="rId6"/>
    <p:sldId id="287" r:id="rId7"/>
    <p:sldId id="288" r:id="rId8"/>
    <p:sldId id="311" r:id="rId9"/>
    <p:sldId id="290" r:id="rId10"/>
    <p:sldId id="312" r:id="rId11"/>
    <p:sldId id="291" r:id="rId12"/>
    <p:sldId id="292" r:id="rId13"/>
    <p:sldId id="293" r:id="rId14"/>
    <p:sldId id="294" r:id="rId15"/>
    <p:sldId id="317" r:id="rId16"/>
    <p:sldId id="318" r:id="rId17"/>
    <p:sldId id="319" r:id="rId18"/>
    <p:sldId id="313" r:id="rId19"/>
    <p:sldId id="295" r:id="rId20"/>
    <p:sldId id="296" r:id="rId21"/>
    <p:sldId id="297" r:id="rId22"/>
    <p:sldId id="298" r:id="rId23"/>
    <p:sldId id="300" r:id="rId24"/>
    <p:sldId id="301" r:id="rId25"/>
    <p:sldId id="302" r:id="rId26"/>
    <p:sldId id="314" r:id="rId27"/>
    <p:sldId id="303" r:id="rId28"/>
    <p:sldId id="304" r:id="rId29"/>
    <p:sldId id="305" r:id="rId30"/>
    <p:sldId id="306" r:id="rId31"/>
    <p:sldId id="315" r:id="rId32"/>
    <p:sldId id="307" r:id="rId33"/>
    <p:sldId id="308" r:id="rId34"/>
    <p:sldId id="320" r:id="rId35"/>
    <p:sldId id="321" r:id="rId36"/>
    <p:sldId id="309" r:id="rId37"/>
    <p:sldId id="322" r:id="rId38"/>
    <p:sldId id="310" r:id="rId39"/>
    <p:sldId id="316" r:id="rId40"/>
    <p:sldId id="325" r:id="rId41"/>
    <p:sldId id="323" r:id="rId42"/>
    <p:sldId id="324"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D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07" autoAdjust="0"/>
  </p:normalViewPr>
  <p:slideViewPr>
    <p:cSldViewPr snapToGrid="0" snapToObjects="1">
      <p:cViewPr>
        <p:scale>
          <a:sx n="80" d="100"/>
          <a:sy n="80" d="100"/>
        </p:scale>
        <p:origin x="-876" y="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FBA6E35-533A-1640-8925-A2087A8EE42F}" type="datetimeFigureOut">
              <a:rPr lang="en-US" smtClean="0"/>
              <a:t>1/10/2017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5D763FC-C080-874B-B52C-594209F1F76F}" type="slidenum">
              <a:rPr lang="en-US" smtClean="0"/>
              <a:t>‹#›</a:t>
            </a:fld>
            <a:endParaRPr lang="en-US"/>
          </a:p>
        </p:txBody>
      </p:sp>
    </p:spTree>
    <p:extLst>
      <p:ext uri="{BB962C8B-B14F-4D97-AF65-F5344CB8AC3E}">
        <p14:creationId xmlns:p14="http://schemas.microsoft.com/office/powerpoint/2010/main" val="1518095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8D5145-8D50-F74A-948B-76BB50AD821E}" type="datetimeFigureOut">
              <a:rPr lang="en-US" smtClean="0"/>
              <a:t>1/10/2017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E051DCD-F602-A04B-AE53-1FC08CF1DFBF}" type="slidenum">
              <a:rPr lang="en-US" smtClean="0"/>
              <a:t>‹#›</a:t>
            </a:fld>
            <a:endParaRPr lang="en-US"/>
          </a:p>
        </p:txBody>
      </p:sp>
    </p:spTree>
    <p:extLst>
      <p:ext uri="{BB962C8B-B14F-4D97-AF65-F5344CB8AC3E}">
        <p14:creationId xmlns:p14="http://schemas.microsoft.com/office/powerpoint/2010/main" val="377841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a:t>
            </a:fld>
            <a:endParaRPr lang="en-US"/>
          </a:p>
        </p:txBody>
      </p:sp>
    </p:spTree>
    <p:extLst>
      <p:ext uri="{BB962C8B-B14F-4D97-AF65-F5344CB8AC3E}">
        <p14:creationId xmlns:p14="http://schemas.microsoft.com/office/powerpoint/2010/main" val="175517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as</a:t>
            </a:r>
            <a:r>
              <a:rPr lang="en-US" baseline="0" dirty="0" smtClean="0"/>
              <a:t> void and remove signature lines</a:t>
            </a:r>
          </a:p>
          <a:p>
            <a:r>
              <a:rPr lang="en-US" baseline="0" dirty="0" smtClean="0"/>
              <a:t>Two Principle and AP or Bookkeeper</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10</a:t>
            </a:fld>
            <a:endParaRPr lang="en-US"/>
          </a:p>
        </p:txBody>
      </p:sp>
    </p:spTree>
    <p:extLst>
      <p:ext uri="{BB962C8B-B14F-4D97-AF65-F5344CB8AC3E}">
        <p14:creationId xmlns:p14="http://schemas.microsoft.com/office/powerpoint/2010/main" val="264397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Allocate interest by activity account balance</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11</a:t>
            </a:fld>
            <a:endParaRPr lang="en-US"/>
          </a:p>
        </p:txBody>
      </p:sp>
    </p:spTree>
    <p:extLst>
      <p:ext uri="{BB962C8B-B14F-4D97-AF65-F5344CB8AC3E}">
        <p14:creationId xmlns:p14="http://schemas.microsoft.com/office/powerpoint/2010/main" val="91372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 recs monthly</a:t>
            </a:r>
          </a:p>
          <a:p>
            <a:r>
              <a:rPr lang="en-US" dirty="0" smtClean="0"/>
              <a:t>Reconcile</a:t>
            </a:r>
            <a:r>
              <a:rPr lang="en-US" baseline="0" dirty="0" smtClean="0"/>
              <a:t> ending bank statement balance to ending ledger balance</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12</a:t>
            </a:fld>
            <a:endParaRPr lang="en-US"/>
          </a:p>
        </p:txBody>
      </p:sp>
    </p:spTree>
    <p:extLst>
      <p:ext uri="{BB962C8B-B14F-4D97-AF65-F5344CB8AC3E}">
        <p14:creationId xmlns:p14="http://schemas.microsoft.com/office/powerpoint/2010/main" val="100169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change</a:t>
            </a:r>
          </a:p>
          <a:p>
            <a:r>
              <a:rPr lang="en-US" dirty="0" smtClean="0"/>
              <a:t>Middle and High Schools Monthly</a:t>
            </a:r>
          </a:p>
          <a:p>
            <a:r>
              <a:rPr lang="en-US" dirty="0" smtClean="0"/>
              <a:t>Elementary</a:t>
            </a:r>
            <a:r>
              <a:rPr lang="en-US" baseline="0" dirty="0" smtClean="0"/>
              <a:t> Schools quarterly</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13</a:t>
            </a:fld>
            <a:endParaRPr lang="en-US"/>
          </a:p>
        </p:txBody>
      </p:sp>
    </p:spTree>
    <p:extLst>
      <p:ext uri="{BB962C8B-B14F-4D97-AF65-F5344CB8AC3E}">
        <p14:creationId xmlns:p14="http://schemas.microsoft.com/office/powerpoint/2010/main" val="128387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reports with faculty advisors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14</a:t>
            </a:fld>
            <a:endParaRPr lang="en-US"/>
          </a:p>
        </p:txBody>
      </p:sp>
    </p:spTree>
    <p:extLst>
      <p:ext uri="{BB962C8B-B14F-4D97-AF65-F5344CB8AC3E}">
        <p14:creationId xmlns:p14="http://schemas.microsoft.com/office/powerpoint/2010/main" val="122826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Ronnie or Armando</a:t>
            </a:r>
            <a:r>
              <a:rPr lang="en-US" baseline="0" dirty="0" smtClean="0"/>
              <a:t> w</a:t>
            </a:r>
            <a:r>
              <a:rPr lang="en-US" dirty="0" smtClean="0"/>
              <a:t>alk through filling out</a:t>
            </a:r>
            <a:r>
              <a:rPr lang="en-US" baseline="0" dirty="0" smtClean="0"/>
              <a:t> ledger</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15</a:t>
            </a:fld>
            <a:endParaRPr lang="en-US"/>
          </a:p>
        </p:txBody>
      </p:sp>
    </p:spTree>
    <p:extLst>
      <p:ext uri="{BB962C8B-B14F-4D97-AF65-F5344CB8AC3E}">
        <p14:creationId xmlns:p14="http://schemas.microsoft.com/office/powerpoint/2010/main" val="91372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Kevin, Ronnie or Armando w</a:t>
            </a:r>
            <a:r>
              <a:rPr lang="en-US" dirty="0" err="1" smtClean="0"/>
              <a:t>alk</a:t>
            </a:r>
            <a:r>
              <a:rPr lang="en-US" dirty="0" smtClean="0"/>
              <a:t> through filling out bank rec.</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16</a:t>
            </a:fld>
            <a:endParaRPr lang="en-US"/>
          </a:p>
        </p:txBody>
      </p:sp>
    </p:spTree>
    <p:extLst>
      <p:ext uri="{BB962C8B-B14F-4D97-AF65-F5344CB8AC3E}">
        <p14:creationId xmlns:p14="http://schemas.microsoft.com/office/powerpoint/2010/main" val="913723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Ronnie or Armando</a:t>
            </a:r>
            <a:r>
              <a:rPr lang="en-US" baseline="0" dirty="0" smtClean="0"/>
              <a:t> - </a:t>
            </a:r>
            <a:r>
              <a:rPr lang="en-US" dirty="0" smtClean="0"/>
              <a:t>Helpful hints to</a:t>
            </a:r>
            <a:r>
              <a:rPr lang="en-US" baseline="0" dirty="0" smtClean="0"/>
              <a:t> balance bank rec.</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17</a:t>
            </a:fld>
            <a:endParaRPr lang="en-US"/>
          </a:p>
        </p:txBody>
      </p:sp>
    </p:spTree>
    <p:extLst>
      <p:ext uri="{BB962C8B-B14F-4D97-AF65-F5344CB8AC3E}">
        <p14:creationId xmlns:p14="http://schemas.microsoft.com/office/powerpoint/2010/main" val="913723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Monthly</a:t>
            </a:r>
          </a:p>
          <a:p>
            <a:r>
              <a:rPr lang="en-US" dirty="0" smtClean="0"/>
              <a:t>Middle and High Schools monthly</a:t>
            </a:r>
          </a:p>
          <a:p>
            <a:r>
              <a:rPr lang="en-US" dirty="0" smtClean="0"/>
              <a:t>Elementary</a:t>
            </a:r>
            <a:r>
              <a:rPr lang="en-US" baseline="0" dirty="0" smtClean="0"/>
              <a:t> schools quarterly</a:t>
            </a:r>
          </a:p>
          <a:p>
            <a:r>
              <a:rPr lang="en-US" baseline="0" dirty="0" smtClean="0"/>
              <a:t>Principal</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18</a:t>
            </a:fld>
            <a:endParaRPr lang="en-US"/>
          </a:p>
        </p:txBody>
      </p:sp>
    </p:spTree>
    <p:extLst>
      <p:ext uri="{BB962C8B-B14F-4D97-AF65-F5344CB8AC3E}">
        <p14:creationId xmlns:p14="http://schemas.microsoft.com/office/powerpoint/2010/main" val="313523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 - For the benefit of the students not staff food or incentives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19</a:t>
            </a:fld>
            <a:endParaRPr lang="en-US"/>
          </a:p>
        </p:txBody>
      </p:sp>
    </p:spTree>
    <p:extLst>
      <p:ext uri="{BB962C8B-B14F-4D97-AF65-F5344CB8AC3E}">
        <p14:creationId xmlns:p14="http://schemas.microsoft.com/office/powerpoint/2010/main" val="233673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Activity Accounts under Principal’s direction</a:t>
            </a:r>
            <a:r>
              <a:rPr lang="en-US" baseline="0" dirty="0" smtClean="0"/>
              <a:t> </a:t>
            </a:r>
          </a:p>
          <a:p>
            <a:r>
              <a:rPr lang="en-US" baseline="0" dirty="0" smtClean="0"/>
              <a:t>with student groups, faculty and staff members involvement</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a:t>
            </a:fld>
            <a:endParaRPr lang="en-US"/>
          </a:p>
        </p:txBody>
      </p:sp>
    </p:spTree>
    <p:extLst>
      <p:ext uri="{BB962C8B-B14F-4D97-AF65-F5344CB8AC3E}">
        <p14:creationId xmlns:p14="http://schemas.microsoft.com/office/powerpoint/2010/main" val="133122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 - Principal</a:t>
            </a:r>
            <a:r>
              <a:rPr lang="en-US" baseline="0" dirty="0" smtClean="0"/>
              <a:t> approves new activities</a:t>
            </a:r>
          </a:p>
          <a:p>
            <a:r>
              <a:rPr lang="en-US" baseline="0" dirty="0" smtClean="0"/>
              <a:t>To be determined on moving banks to US Bank</a:t>
            </a:r>
          </a:p>
          <a:p>
            <a:r>
              <a:rPr lang="en-US" dirty="0" smtClean="0"/>
              <a:t>Send bank statements for accounts we have not previously</a:t>
            </a:r>
            <a:r>
              <a:rPr lang="en-US" baseline="0" dirty="0" smtClean="0"/>
              <a:t> received</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20</a:t>
            </a:fld>
            <a:endParaRPr lang="en-US"/>
          </a:p>
        </p:txBody>
      </p:sp>
    </p:spTree>
    <p:extLst>
      <p:ext uri="{BB962C8B-B14F-4D97-AF65-F5344CB8AC3E}">
        <p14:creationId xmlns:p14="http://schemas.microsoft.com/office/powerpoint/2010/main" val="136178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 - No cash payments</a:t>
            </a:r>
          </a:p>
          <a:p>
            <a:r>
              <a:rPr lang="en-US" dirty="0" smtClean="0"/>
              <a:t>No debit cards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21</a:t>
            </a:fld>
            <a:endParaRPr lang="en-US"/>
          </a:p>
        </p:txBody>
      </p:sp>
    </p:spTree>
    <p:extLst>
      <p:ext uri="{BB962C8B-B14F-4D97-AF65-F5344CB8AC3E}">
        <p14:creationId xmlns:p14="http://schemas.microsoft.com/office/powerpoint/2010/main" val="1085354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loans</a:t>
            </a:r>
          </a:p>
          <a:p>
            <a:r>
              <a:rPr lang="en-US" dirty="0" smtClean="0"/>
              <a:t>No</a:t>
            </a:r>
            <a:r>
              <a:rPr lang="en-US" baseline="0" dirty="0" smtClean="0"/>
              <a:t> tax free purchases for anyone</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22</a:t>
            </a:fld>
            <a:endParaRPr lang="en-US"/>
          </a:p>
        </p:txBody>
      </p:sp>
    </p:spTree>
    <p:extLst>
      <p:ext uri="{BB962C8B-B14F-4D97-AF65-F5344CB8AC3E}">
        <p14:creationId xmlns:p14="http://schemas.microsoft.com/office/powerpoint/2010/main" val="3248095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Purchases</a:t>
            </a:r>
            <a:r>
              <a:rPr lang="en-US" baseline="0" dirty="0" smtClean="0"/>
              <a:t> over $5,000 3 bids and board approval</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23</a:t>
            </a:fld>
            <a:endParaRPr lang="en-US"/>
          </a:p>
        </p:txBody>
      </p:sp>
    </p:spTree>
    <p:extLst>
      <p:ext uri="{BB962C8B-B14F-4D97-AF65-F5344CB8AC3E}">
        <p14:creationId xmlns:p14="http://schemas.microsoft.com/office/powerpoint/2010/main" val="4129587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 hotels and music</a:t>
            </a:r>
            <a:r>
              <a:rPr lang="en-US" baseline="0" dirty="0" smtClean="0"/>
              <a:t> exempt from bids</a:t>
            </a:r>
          </a:p>
          <a:p>
            <a:r>
              <a:rPr lang="en-US" baseline="0" dirty="0" smtClean="0"/>
              <a:t>Rings, yearbooks &amp; pictures outside of student account exempt from bids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24</a:t>
            </a:fld>
            <a:endParaRPr lang="en-US"/>
          </a:p>
        </p:txBody>
      </p:sp>
    </p:spTree>
    <p:extLst>
      <p:ext uri="{BB962C8B-B14F-4D97-AF65-F5344CB8AC3E}">
        <p14:creationId xmlns:p14="http://schemas.microsoft.com/office/powerpoint/2010/main" val="206177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 Principal</a:t>
            </a:r>
            <a:r>
              <a:rPr lang="en-US" baseline="0" dirty="0" smtClean="0"/>
              <a:t> </a:t>
            </a:r>
            <a:r>
              <a:rPr lang="en-US" baseline="0" smtClean="0"/>
              <a:t>and Superintendent approve </a:t>
            </a:r>
            <a:r>
              <a:rPr lang="en-US" baseline="0" dirty="0" smtClean="0"/>
              <a:t>contracts</a:t>
            </a:r>
          </a:p>
          <a:p>
            <a:r>
              <a:rPr lang="en-US" baseline="0" dirty="0" smtClean="0"/>
              <a:t>Contracts outside of student account reviewed by </a:t>
            </a:r>
          </a:p>
          <a:p>
            <a:r>
              <a:rPr lang="en-US" baseline="0" dirty="0" smtClean="0"/>
              <a:t>Solicitor, principal and fiscal control</a:t>
            </a:r>
          </a:p>
          <a:p>
            <a:r>
              <a:rPr lang="en-US" baseline="0" dirty="0" smtClean="0"/>
              <a:t>Contact Terry Bullock with questions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25</a:t>
            </a:fld>
            <a:endParaRPr lang="en-US"/>
          </a:p>
        </p:txBody>
      </p:sp>
    </p:spTree>
    <p:extLst>
      <p:ext uri="{BB962C8B-B14F-4D97-AF65-F5344CB8AC3E}">
        <p14:creationId xmlns:p14="http://schemas.microsoft.com/office/powerpoint/2010/main" val="1067895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a:t>
            </a:r>
          </a:p>
          <a:p>
            <a:r>
              <a:rPr lang="en-US" dirty="0" smtClean="0"/>
              <a:t>$5,000</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26</a:t>
            </a:fld>
            <a:endParaRPr lang="en-US"/>
          </a:p>
        </p:txBody>
      </p:sp>
    </p:spTree>
    <p:extLst>
      <p:ext uri="{BB962C8B-B14F-4D97-AF65-F5344CB8AC3E}">
        <p14:creationId xmlns:p14="http://schemas.microsoft.com/office/powerpoint/2010/main" val="3690773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petty</a:t>
            </a:r>
            <a:r>
              <a:rPr lang="en-US" baseline="0" dirty="0" smtClean="0"/>
              <a:t> cash</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27</a:t>
            </a:fld>
            <a:endParaRPr lang="en-US"/>
          </a:p>
        </p:txBody>
      </p:sp>
    </p:spTree>
    <p:extLst>
      <p:ext uri="{BB962C8B-B14F-4D97-AF65-F5344CB8AC3E}">
        <p14:creationId xmlns:p14="http://schemas.microsoft.com/office/powerpoint/2010/main" val="3185032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Unused funds to students or to general account</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28</a:t>
            </a:fld>
            <a:endParaRPr lang="en-US"/>
          </a:p>
        </p:txBody>
      </p:sp>
    </p:spTree>
    <p:extLst>
      <p:ext uri="{BB962C8B-B14F-4D97-AF65-F5344CB8AC3E}">
        <p14:creationId xmlns:p14="http://schemas.microsoft.com/office/powerpoint/2010/main" val="2273377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commission payments</a:t>
            </a:r>
          </a:p>
          <a:p>
            <a:r>
              <a:rPr lang="en-US" dirty="0" smtClean="0"/>
              <a:t>Not for faculty, booster club or PTA/PTO accounts</a:t>
            </a:r>
          </a:p>
          <a:p>
            <a:r>
              <a:rPr lang="en-US" dirty="0" smtClean="0"/>
              <a:t>Move toward separate</a:t>
            </a:r>
            <a:r>
              <a:rPr lang="en-US" baseline="0" dirty="0" smtClean="0"/>
              <a:t> bank accounts for PTO</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29</a:t>
            </a:fld>
            <a:endParaRPr lang="en-US"/>
          </a:p>
        </p:txBody>
      </p:sp>
    </p:spTree>
    <p:extLst>
      <p:ext uri="{BB962C8B-B14F-4D97-AF65-F5344CB8AC3E}">
        <p14:creationId xmlns:p14="http://schemas.microsoft.com/office/powerpoint/2010/main" val="280697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a:t>
            </a:r>
            <a:r>
              <a:rPr lang="en-US" baseline="0" dirty="0" smtClean="0"/>
              <a:t> by student activity</a:t>
            </a:r>
          </a:p>
          <a:p>
            <a:r>
              <a:rPr lang="en-US" baseline="0" dirty="0" smtClean="0"/>
              <a:t>Faculty advisors supervise student organizations</a:t>
            </a:r>
          </a:p>
          <a:p>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a:t>
            </a:fld>
            <a:endParaRPr lang="en-US"/>
          </a:p>
        </p:txBody>
      </p:sp>
    </p:spTree>
    <p:extLst>
      <p:ext uri="{BB962C8B-B14F-4D97-AF65-F5344CB8AC3E}">
        <p14:creationId xmlns:p14="http://schemas.microsoft.com/office/powerpoint/2010/main" val="1695599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employee payments</a:t>
            </a:r>
          </a:p>
          <a:p>
            <a:r>
              <a:rPr lang="en-US" dirty="0" smtClean="0"/>
              <a:t>Go through payroll</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30</a:t>
            </a:fld>
            <a:endParaRPr lang="en-US"/>
          </a:p>
        </p:txBody>
      </p:sp>
    </p:spTree>
    <p:extLst>
      <p:ext uri="{BB962C8B-B14F-4D97-AF65-F5344CB8AC3E}">
        <p14:creationId xmlns:p14="http://schemas.microsoft.com/office/powerpoint/2010/main" val="321022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p>
          <a:p>
            <a:r>
              <a:rPr lang="en-US" dirty="0" smtClean="0"/>
              <a:t>No</a:t>
            </a:r>
          </a:p>
          <a:p>
            <a:r>
              <a:rPr lang="en-US" dirty="0" smtClean="0"/>
              <a:t>Payroll</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31</a:t>
            </a:fld>
            <a:endParaRPr lang="en-US"/>
          </a:p>
        </p:txBody>
      </p:sp>
    </p:spTree>
    <p:extLst>
      <p:ext uri="{BB962C8B-B14F-4D97-AF65-F5344CB8AC3E}">
        <p14:creationId xmlns:p14="http://schemas.microsoft.com/office/powerpoint/2010/main" val="760258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a:t>
            </a:r>
            <a:r>
              <a:rPr lang="en-US" baseline="0" dirty="0" smtClean="0"/>
              <a:t> supervised all fundraising activities</a:t>
            </a:r>
          </a:p>
          <a:p>
            <a:r>
              <a:rPr lang="en-US" baseline="0" dirty="0" smtClean="0"/>
              <a:t>Not a check signer for PTO accounts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32</a:t>
            </a:fld>
            <a:endParaRPr lang="en-US"/>
          </a:p>
        </p:txBody>
      </p:sp>
    </p:spTree>
    <p:extLst>
      <p:ext uri="{BB962C8B-B14F-4D97-AF65-F5344CB8AC3E}">
        <p14:creationId xmlns:p14="http://schemas.microsoft.com/office/powerpoint/2010/main" val="3181760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 raisers approved by principal and network superintendent</a:t>
            </a:r>
          </a:p>
          <a:p>
            <a:r>
              <a:rPr lang="en-US" dirty="0" smtClean="0"/>
              <a:t>Need a budget for the fundraiser</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33</a:t>
            </a:fld>
            <a:endParaRPr lang="en-US"/>
          </a:p>
        </p:txBody>
      </p:sp>
    </p:spTree>
    <p:extLst>
      <p:ext uri="{BB962C8B-B14F-4D97-AF65-F5344CB8AC3E}">
        <p14:creationId xmlns:p14="http://schemas.microsoft.com/office/powerpoint/2010/main" val="2412561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form</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34</a:t>
            </a:fld>
            <a:endParaRPr lang="en-US"/>
          </a:p>
        </p:txBody>
      </p:sp>
    </p:spTree>
    <p:extLst>
      <p:ext uri="{BB962C8B-B14F-4D97-AF65-F5344CB8AC3E}">
        <p14:creationId xmlns:p14="http://schemas.microsoft.com/office/powerpoint/2010/main" val="2412561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Walk through form</a:t>
            </a:r>
          </a:p>
        </p:txBody>
      </p:sp>
      <p:sp>
        <p:nvSpPr>
          <p:cNvPr id="4" name="Slide Number Placeholder 3"/>
          <p:cNvSpPr>
            <a:spLocks noGrp="1"/>
          </p:cNvSpPr>
          <p:nvPr>
            <p:ph type="sldNum" sz="quarter" idx="10"/>
          </p:nvPr>
        </p:nvSpPr>
        <p:spPr/>
        <p:txBody>
          <a:bodyPr/>
          <a:lstStyle/>
          <a:p>
            <a:fld id="{FE051DCD-F602-A04B-AE53-1FC08CF1DFBF}" type="slidenum">
              <a:rPr lang="en-US" smtClean="0"/>
              <a:t>35</a:t>
            </a:fld>
            <a:endParaRPr lang="en-US"/>
          </a:p>
        </p:txBody>
      </p:sp>
    </p:spTree>
    <p:extLst>
      <p:ext uri="{BB962C8B-B14F-4D97-AF65-F5344CB8AC3E}">
        <p14:creationId xmlns:p14="http://schemas.microsoft.com/office/powerpoint/2010/main" val="2412561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Refunds by check</a:t>
            </a:r>
          </a:p>
          <a:p>
            <a:r>
              <a:rPr lang="en-US" dirty="0" smtClean="0"/>
              <a:t>Actual results of fundraiser</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36</a:t>
            </a:fld>
            <a:endParaRPr lang="en-US"/>
          </a:p>
        </p:txBody>
      </p:sp>
    </p:spTree>
    <p:extLst>
      <p:ext uri="{BB962C8B-B14F-4D97-AF65-F5344CB8AC3E}">
        <p14:creationId xmlns:p14="http://schemas.microsoft.com/office/powerpoint/2010/main" val="3118203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form</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37</a:t>
            </a:fld>
            <a:endParaRPr lang="en-US"/>
          </a:p>
        </p:txBody>
      </p:sp>
    </p:spTree>
    <p:extLst>
      <p:ext uri="{BB962C8B-B14F-4D97-AF65-F5344CB8AC3E}">
        <p14:creationId xmlns:p14="http://schemas.microsoft.com/office/powerpoint/2010/main" val="3118203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PTO’s to receive proceeds raised</a:t>
            </a:r>
          </a:p>
          <a:p>
            <a:r>
              <a:rPr lang="en-US" dirty="0" smtClean="0"/>
              <a:t>Funds</a:t>
            </a:r>
            <a:r>
              <a:rPr lang="en-US" baseline="0" dirty="0" smtClean="0"/>
              <a:t> raised can only be used for </a:t>
            </a:r>
            <a:r>
              <a:rPr lang="en-US" baseline="0" smtClean="0"/>
              <a:t>that activity</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38</a:t>
            </a:fld>
            <a:endParaRPr lang="en-US"/>
          </a:p>
        </p:txBody>
      </p:sp>
    </p:spTree>
    <p:extLst>
      <p:ext uri="{BB962C8B-B14F-4D97-AF65-F5344CB8AC3E}">
        <p14:creationId xmlns:p14="http://schemas.microsoft.com/office/powerpoint/2010/main" val="3908154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a:t>
            </a:r>
          </a:p>
          <a:p>
            <a:r>
              <a:rPr lang="en-US" dirty="0" smtClean="0"/>
              <a:t>Yes</a:t>
            </a:r>
          </a:p>
          <a:p>
            <a:r>
              <a:rPr lang="en-US" dirty="0" smtClean="0"/>
              <a:t>Yes</a:t>
            </a:r>
            <a:r>
              <a:rPr lang="en-US" baseline="0" dirty="0" smtClean="0"/>
              <a:t> Principal</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39</a:t>
            </a:fld>
            <a:endParaRPr lang="en-US"/>
          </a:p>
        </p:txBody>
      </p:sp>
    </p:spTree>
    <p:extLst>
      <p:ext uri="{BB962C8B-B14F-4D97-AF65-F5344CB8AC3E}">
        <p14:creationId xmlns:p14="http://schemas.microsoft.com/office/powerpoint/2010/main" val="405169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pre-numbered</a:t>
            </a:r>
            <a:r>
              <a:rPr lang="en-US" baseline="0" dirty="0" smtClean="0"/>
              <a:t> receipts</a:t>
            </a:r>
          </a:p>
          <a:p>
            <a:r>
              <a:rPr lang="en-US" baseline="0" dirty="0" smtClean="0"/>
              <a:t>Present checks and cash received daily</a:t>
            </a:r>
          </a:p>
          <a:p>
            <a:r>
              <a:rPr lang="en-US" baseline="0" dirty="0" smtClean="0"/>
              <a:t>Duplicate signed deposit receipts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4</a:t>
            </a:fld>
            <a:endParaRPr lang="en-US"/>
          </a:p>
        </p:txBody>
      </p:sp>
    </p:spTree>
    <p:extLst>
      <p:ext uri="{BB962C8B-B14F-4D97-AF65-F5344CB8AC3E}">
        <p14:creationId xmlns:p14="http://schemas.microsoft.com/office/powerpoint/2010/main" val="3004101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Beverly - If not student related use</a:t>
            </a:r>
            <a:r>
              <a:rPr lang="en-US" baseline="0" dirty="0" smtClean="0"/>
              <a:t> GOB</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40</a:t>
            </a:fld>
            <a:endParaRPr lang="en-US"/>
          </a:p>
        </p:txBody>
      </p:sp>
    </p:spTree>
    <p:extLst>
      <p:ext uri="{BB962C8B-B14F-4D97-AF65-F5344CB8AC3E}">
        <p14:creationId xmlns:p14="http://schemas.microsoft.com/office/powerpoint/2010/main" val="4051699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Beverly walk through</a:t>
            </a:r>
            <a:r>
              <a:rPr lang="en-US" baseline="0" dirty="0" smtClean="0"/>
              <a:t> procedures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41</a:t>
            </a:fld>
            <a:endParaRPr lang="en-US"/>
          </a:p>
        </p:txBody>
      </p:sp>
    </p:spTree>
    <p:extLst>
      <p:ext uri="{BB962C8B-B14F-4D97-AF65-F5344CB8AC3E}">
        <p14:creationId xmlns:p14="http://schemas.microsoft.com/office/powerpoint/2010/main" val="4051699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Beverly walk through form</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42</a:t>
            </a:fld>
            <a:endParaRPr lang="en-US"/>
          </a:p>
        </p:txBody>
      </p:sp>
    </p:spTree>
    <p:extLst>
      <p:ext uri="{BB962C8B-B14F-4D97-AF65-F5344CB8AC3E}">
        <p14:creationId xmlns:p14="http://schemas.microsoft.com/office/powerpoint/2010/main" val="405169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Deposits verified</a:t>
            </a:r>
            <a:r>
              <a:rPr lang="en-US" baseline="0" dirty="0" smtClean="0"/>
              <a:t> by receiver of moneys</a:t>
            </a:r>
          </a:p>
          <a:p>
            <a:r>
              <a:rPr lang="en-US" baseline="0" dirty="0" smtClean="0"/>
              <a:t>Endorse “For Deposit Only”</a:t>
            </a:r>
          </a:p>
          <a:p>
            <a:r>
              <a:rPr lang="en-US" baseline="0" dirty="0" smtClean="0"/>
              <a:t>Bank deposits within 3 days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5</a:t>
            </a:fld>
            <a:endParaRPr lang="en-US"/>
          </a:p>
        </p:txBody>
      </p:sp>
    </p:spTree>
    <p:extLst>
      <p:ext uri="{BB962C8B-B14F-4D97-AF65-F5344CB8AC3E}">
        <p14:creationId xmlns:p14="http://schemas.microsoft.com/office/powerpoint/2010/main" val="380353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people</a:t>
            </a:r>
            <a:r>
              <a:rPr lang="en-US" baseline="0" dirty="0" smtClean="0"/>
              <a:t> verify bank deposits</a:t>
            </a:r>
          </a:p>
          <a:p>
            <a:r>
              <a:rPr lang="en-US" baseline="0" dirty="0" smtClean="0"/>
              <a:t>Keep in safe</a:t>
            </a:r>
          </a:p>
          <a:p>
            <a:r>
              <a:rPr lang="en-US" baseline="0" dirty="0" smtClean="0"/>
              <a:t>Daily deposits with high activity</a:t>
            </a:r>
          </a:p>
          <a:p>
            <a:r>
              <a:rPr lang="en-US" baseline="0" dirty="0" smtClean="0"/>
              <a:t>Ledger entry after deposits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6</a:t>
            </a:fld>
            <a:endParaRPr lang="en-US"/>
          </a:p>
        </p:txBody>
      </p:sp>
    </p:spTree>
    <p:extLst>
      <p:ext uri="{BB962C8B-B14F-4D97-AF65-F5344CB8AC3E}">
        <p14:creationId xmlns:p14="http://schemas.microsoft.com/office/powerpoint/2010/main" val="269270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Pre-numbered</a:t>
            </a:r>
          </a:p>
          <a:p>
            <a:r>
              <a:rPr lang="en-US" dirty="0" smtClean="0"/>
              <a:t>For</a:t>
            </a:r>
            <a:r>
              <a:rPr lang="en-US" baseline="0" dirty="0" smtClean="0"/>
              <a:t> Deposit Only</a:t>
            </a:r>
          </a:p>
          <a:p>
            <a:r>
              <a:rPr lang="en-US" baseline="0" dirty="0" smtClean="0"/>
              <a:t>Daily or at least every 3 days</a:t>
            </a:r>
          </a:p>
          <a:p>
            <a:r>
              <a:rPr lang="en-US" baseline="0" dirty="0" smtClean="0"/>
              <a:t>Kept in safe</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7</a:t>
            </a:fld>
            <a:endParaRPr lang="en-US"/>
          </a:p>
        </p:txBody>
      </p:sp>
    </p:spTree>
    <p:extLst>
      <p:ext uri="{BB962C8B-B14F-4D97-AF65-F5344CB8AC3E}">
        <p14:creationId xmlns:p14="http://schemas.microsoft.com/office/powerpoint/2010/main" val="1850672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Pre-numbered</a:t>
            </a:r>
            <a:r>
              <a:rPr lang="en-US" baseline="0" dirty="0" smtClean="0"/>
              <a:t> checks</a:t>
            </a:r>
          </a:p>
          <a:p>
            <a:r>
              <a:rPr lang="en-US" baseline="0" dirty="0" smtClean="0"/>
              <a:t>2 signatures</a:t>
            </a:r>
          </a:p>
          <a:p>
            <a:r>
              <a:rPr lang="en-US" baseline="0" dirty="0" smtClean="0"/>
              <a:t>Mark checks as void and remove signature lines</a:t>
            </a:r>
          </a:p>
          <a:p>
            <a:r>
              <a:rPr lang="en-US" baseline="0" dirty="0" smtClean="0"/>
              <a:t>Use disbursing orders</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8</a:t>
            </a:fld>
            <a:endParaRPr lang="en-US"/>
          </a:p>
        </p:txBody>
      </p:sp>
    </p:spTree>
    <p:extLst>
      <p:ext uri="{BB962C8B-B14F-4D97-AF65-F5344CB8AC3E}">
        <p14:creationId xmlns:p14="http://schemas.microsoft.com/office/powerpoint/2010/main" val="134141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Principal and staff member </a:t>
            </a:r>
            <a:r>
              <a:rPr lang="en-US" baseline="0" dirty="0" smtClean="0"/>
              <a:t>signers</a:t>
            </a:r>
          </a:p>
          <a:p>
            <a:r>
              <a:rPr lang="en-US" baseline="0" dirty="0" smtClean="0"/>
              <a:t>Use tax exempt form</a:t>
            </a:r>
          </a:p>
          <a:p>
            <a:r>
              <a:rPr lang="en-US" baseline="0" dirty="0" smtClean="0"/>
              <a:t>No sales tax reimbursed</a:t>
            </a:r>
            <a:endParaRPr lang="en-US" dirty="0"/>
          </a:p>
        </p:txBody>
      </p:sp>
      <p:sp>
        <p:nvSpPr>
          <p:cNvPr id="4" name="Slide Number Placeholder 3"/>
          <p:cNvSpPr>
            <a:spLocks noGrp="1"/>
          </p:cNvSpPr>
          <p:nvPr>
            <p:ph type="sldNum" sz="quarter" idx="10"/>
          </p:nvPr>
        </p:nvSpPr>
        <p:spPr/>
        <p:txBody>
          <a:bodyPr/>
          <a:lstStyle/>
          <a:p>
            <a:fld id="{FE051DCD-F602-A04B-AE53-1FC08CF1DFBF}" type="slidenum">
              <a:rPr lang="en-US" smtClean="0"/>
              <a:t>9</a:t>
            </a:fld>
            <a:endParaRPr lang="en-US"/>
          </a:p>
        </p:txBody>
      </p:sp>
    </p:spTree>
    <p:extLst>
      <p:ext uri="{BB962C8B-B14F-4D97-AF65-F5344CB8AC3E}">
        <p14:creationId xmlns:p14="http://schemas.microsoft.com/office/powerpoint/2010/main" val="3725710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5"/>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6854825" y="-96838"/>
            <a:ext cx="2322513" cy="173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49353" y="2188817"/>
            <a:ext cx="7543800" cy="731328"/>
          </a:xfrm>
        </p:spPr>
        <p:txBody>
          <a:bodyPr/>
          <a:lstStyle>
            <a:lvl1pPr algn="r">
              <a:defRPr sz="6000">
                <a:solidFill>
                  <a:srgbClr val="4A66A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49353" y="2920145"/>
            <a:ext cx="7543800" cy="685800"/>
          </a:xfrm>
        </p:spPr>
        <p:txBody>
          <a:bodyPr/>
          <a:lstStyle>
            <a:lvl1pPr marL="0" indent="0" algn="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2348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0588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CEB69D-C828-1D4B-8E7C-AA7288DC06EC}" type="datetime4">
              <a:rPr lang="en-US" smtClean="0"/>
              <a:t>January 10, 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AB7962-86B7-1A42-BD2B-2AB85F7A99F0}" type="slidenum">
              <a:rPr lang="en-US"/>
              <a:pPr>
                <a:defRPr/>
              </a:pPr>
              <a:t>‹#›</a:t>
            </a:fld>
            <a:endParaRPr lang="en-US"/>
          </a:p>
        </p:txBody>
      </p:sp>
    </p:spTree>
    <p:extLst>
      <p:ext uri="{BB962C8B-B14F-4D97-AF65-F5344CB8AC3E}">
        <p14:creationId xmlns:p14="http://schemas.microsoft.com/office/powerpoint/2010/main" val="422755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rot="5400000">
            <a:off x="7373937" y="4516438"/>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27251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58510" y="685801"/>
            <a:ext cx="5029200" cy="377618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6C50A9A-B631-E847-AB43-2C1C4594463B}" type="datetime4">
              <a:rPr lang="en-US" smtClean="0"/>
              <a:t>January 10, 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08DC0C-358F-5D4E-B0CC-FF45E7EC01C1}" type="slidenum">
              <a:rPr lang="en-US"/>
              <a:pPr>
                <a:defRPr/>
              </a:pPr>
              <a:t>‹#›</a:t>
            </a:fld>
            <a:endParaRPr lang="en-US"/>
          </a:p>
        </p:txBody>
      </p:sp>
    </p:spTree>
    <p:extLst>
      <p:ext uri="{BB962C8B-B14F-4D97-AF65-F5344CB8AC3E}">
        <p14:creationId xmlns:p14="http://schemas.microsoft.com/office/powerpoint/2010/main" val="22646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77240" y="699249"/>
            <a:ext cx="6096000" cy="3657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a:xfrm>
            <a:off x="777240" y="4900705"/>
            <a:ext cx="6096000" cy="726141"/>
          </a:xfrm>
        </p:spPr>
        <p:txBody>
          <a:bodyPr/>
          <a:lstStyle/>
          <a:p>
            <a:r>
              <a:rPr lang="en-US" smtClean="0"/>
              <a:t>Click to edit Master title style</a:t>
            </a:r>
            <a:endParaRPr lang="en-US" dirty="0"/>
          </a:p>
        </p:txBody>
      </p:sp>
      <p:sp>
        <p:nvSpPr>
          <p:cNvPr id="5" name="Date Placeholder 13"/>
          <p:cNvSpPr>
            <a:spLocks noGrp="1"/>
          </p:cNvSpPr>
          <p:nvPr>
            <p:ph type="dt" sz="half" idx="10"/>
          </p:nvPr>
        </p:nvSpPr>
        <p:spPr/>
        <p:txBody>
          <a:bodyPr/>
          <a:lstStyle>
            <a:lvl1pPr>
              <a:defRPr/>
            </a:lvl1pPr>
          </a:lstStyle>
          <a:p>
            <a:pPr>
              <a:defRPr/>
            </a:pPr>
            <a:fld id="{5F5BEB58-84F9-6245-B61F-E5BDF33CB551}" type="datetime4">
              <a:rPr lang="en-US" smtClean="0"/>
              <a:t>January 10, 2017</a:t>
            </a:fld>
            <a:endParaRPr lang="en-US" dirty="0"/>
          </a:p>
        </p:txBody>
      </p:sp>
      <p:sp>
        <p:nvSpPr>
          <p:cNvPr id="6" name="Slide Number Placeholder 14"/>
          <p:cNvSpPr>
            <a:spLocks noGrp="1"/>
          </p:cNvSpPr>
          <p:nvPr>
            <p:ph type="sldNum" sz="quarter" idx="11"/>
          </p:nvPr>
        </p:nvSpPr>
        <p:spPr/>
        <p:txBody>
          <a:bodyPr/>
          <a:lstStyle>
            <a:lvl1pPr>
              <a:defRPr/>
            </a:lvl1pPr>
          </a:lstStyle>
          <a:p>
            <a:pPr>
              <a:defRPr/>
            </a:pPr>
            <a:fld id="{0BAF6161-1078-1549-8FF0-98DCD2F58303}" type="slidenum">
              <a:rPr lang="en-US"/>
              <a:pPr>
                <a:defRPr/>
              </a:pPr>
              <a:t>‹#›</a:t>
            </a:fld>
            <a:endParaRPr lang="en-US" dirty="0"/>
          </a:p>
        </p:txBody>
      </p:sp>
      <p:sp>
        <p:nvSpPr>
          <p:cNvPr id="7"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5175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57389" y="4451940"/>
            <a:ext cx="3733800" cy="731520"/>
          </a:xfrm>
        </p:spPr>
        <p:txBody>
          <a:bodyPr/>
          <a:lstStyle>
            <a:lvl1pPr marL="0" indent="0">
              <a:buNone/>
              <a:defRPr sz="18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557389" y="1905000"/>
            <a:ext cx="6035040" cy="2350008"/>
          </a:xfrm>
        </p:spPr>
        <p:txBody>
          <a:bodyPr/>
          <a:lstStyle>
            <a:lvl1pPr marL="0" algn="l" defTabSz="914400" rtl="0" eaLnBrk="1" latinLnBrk="0" hangingPunct="1">
              <a:spcBef>
                <a:spcPct val="0"/>
              </a:spcBef>
              <a:buNone/>
              <a:defRPr lang="en-US" sz="5400" b="1" i="0" kern="1200" cap="none" dirty="0" smtClean="0">
                <a:solidFill>
                  <a:srgbClr val="4A66AC"/>
                </a:solidFill>
                <a:effectLst>
                  <a:outerShdw blurRad="38100" dist="38100" dir="2700000" algn="tl">
                    <a:srgbClr val="000000">
                      <a:alpha val="43137"/>
                    </a:srgbClr>
                  </a:outerShdw>
                </a:effectLst>
                <a:latin typeface="Calibri"/>
                <a:ea typeface="+mj-ea"/>
                <a:cs typeface="Calibri"/>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pPr>
              <a:defRPr/>
            </a:pPr>
            <a:fld id="{3A17C8D9-BD8D-A64F-9DC9-BEE10250BE71}" type="datetime4">
              <a:rPr lang="en-US" smtClean="0"/>
              <a:t>January 10, 2017</a:t>
            </a:fld>
            <a:endParaRPr lang="en-US" dirty="0"/>
          </a:p>
        </p:txBody>
      </p:sp>
      <p:sp>
        <p:nvSpPr>
          <p:cNvPr id="7" name="Slide Number Placeholder 12"/>
          <p:cNvSpPr>
            <a:spLocks noGrp="1"/>
          </p:cNvSpPr>
          <p:nvPr>
            <p:ph type="sldNum" sz="quarter" idx="11"/>
          </p:nvPr>
        </p:nvSpPr>
        <p:spPr/>
        <p:txBody>
          <a:bodyPr/>
          <a:lstStyle>
            <a:lvl1pPr>
              <a:defRPr/>
            </a:lvl1pPr>
          </a:lstStyle>
          <a:p>
            <a:pPr>
              <a:defRPr/>
            </a:pPr>
            <a:fld id="{138B2B01-79A6-D941-AD06-2E548EC539D2}" type="slidenum">
              <a:rPr lang="en-US"/>
              <a:pPr>
                <a:defRPr/>
              </a:pPr>
              <a:t>‹#›</a:t>
            </a:fld>
            <a:endParaRPr lang="en-US" dirty="0"/>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6202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784383" y="4692973"/>
            <a:ext cx="7543800" cy="914400"/>
          </a:xfrm>
        </p:spPr>
        <p:txBody>
          <a:bodyPr/>
          <a:lstStyle>
            <a:lvl1pPr>
              <a:defRPr baseline="0"/>
            </a:lvl1pPr>
          </a:lstStyle>
          <a:p>
            <a:r>
              <a:rPr lang="en-US" smtClean="0"/>
              <a:t>Click to edit Master title style</a:t>
            </a:r>
            <a:endParaRPr lang="en-US" dirty="0"/>
          </a:p>
        </p:txBody>
      </p:sp>
      <p:sp>
        <p:nvSpPr>
          <p:cNvPr id="5" name="Content Placeholder 4"/>
          <p:cNvSpPr>
            <a:spLocks noGrp="1"/>
          </p:cNvSpPr>
          <p:nvPr>
            <p:ph sz="quarter" idx="13"/>
          </p:nvPr>
        </p:nvSpPr>
        <p:spPr>
          <a:xfrm>
            <a:off x="784383" y="1512394"/>
            <a:ext cx="3273552" cy="2574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4469415" y="1512395"/>
            <a:ext cx="3273552" cy="2578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5"/>
          </p:nvPr>
        </p:nvSpPr>
        <p:spPr/>
        <p:txBody>
          <a:bodyPr/>
          <a:lstStyle>
            <a:lvl1pPr>
              <a:defRPr/>
            </a:lvl1pPr>
          </a:lstStyle>
          <a:p>
            <a:pPr>
              <a:defRPr/>
            </a:pPr>
            <a:fld id="{489F61E3-A59F-E14A-9578-6174930109D3}" type="datetime4">
              <a:rPr lang="en-US" smtClean="0"/>
              <a:t>January 10, 2017</a:t>
            </a:fld>
            <a:endParaRPr lang="en-US" dirty="0"/>
          </a:p>
        </p:txBody>
      </p:sp>
      <p:sp>
        <p:nvSpPr>
          <p:cNvPr id="9" name="Slide Number Placeholder 8"/>
          <p:cNvSpPr>
            <a:spLocks noGrp="1"/>
          </p:cNvSpPr>
          <p:nvPr>
            <p:ph type="sldNum" sz="quarter" idx="16"/>
          </p:nvPr>
        </p:nvSpPr>
        <p:spPr/>
        <p:txBody>
          <a:bodyPr/>
          <a:lstStyle>
            <a:lvl1pPr>
              <a:defRPr/>
            </a:lvl1pPr>
          </a:lstStyle>
          <a:p>
            <a:pPr>
              <a:defRPr/>
            </a:pPr>
            <a:fld id="{5B0E59E0-87A0-A945-8177-24D7184B10F9}" type="slidenum">
              <a:rPr lang="en-US"/>
              <a:pPr>
                <a:defRPr/>
              </a:pPr>
              <a:t>‹#›</a:t>
            </a:fld>
            <a:endParaRPr lang="en-US" dirty="0"/>
          </a:p>
        </p:txBody>
      </p:sp>
      <p:sp>
        <p:nvSpPr>
          <p:cNvPr id="10" name="Footer Placeholder 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49914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777875" y="1652588"/>
            <a:ext cx="4572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sp>
        <p:nvSpPr>
          <p:cNvPr id="8" name="TextBox 7"/>
          <p:cNvSpPr txBox="1"/>
          <p:nvPr/>
        </p:nvSpPr>
        <p:spPr>
          <a:xfrm>
            <a:off x="4500563" y="1652588"/>
            <a:ext cx="457200" cy="923925"/>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pic>
        <p:nvPicPr>
          <p:cNvPr id="9" name="Picture 10"/>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061720" y="1795068"/>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4768" y="2504692"/>
            <a:ext cx="3276600"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9800" y="1795068"/>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9800" y="2504692"/>
            <a:ext cx="3273552" cy="204288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0" name="Date Placeholder 13"/>
          <p:cNvSpPr>
            <a:spLocks noGrp="1"/>
          </p:cNvSpPr>
          <p:nvPr>
            <p:ph type="dt" sz="half" idx="10"/>
          </p:nvPr>
        </p:nvSpPr>
        <p:spPr/>
        <p:txBody>
          <a:bodyPr/>
          <a:lstStyle>
            <a:lvl1pPr>
              <a:defRPr/>
            </a:lvl1pPr>
          </a:lstStyle>
          <a:p>
            <a:pPr>
              <a:defRPr/>
            </a:pPr>
            <a:fld id="{EBB5226A-639D-DA47-9C4F-878446156601}" type="datetime4">
              <a:rPr lang="en-US" smtClean="0"/>
              <a:t>January 10, 2017</a:t>
            </a:fld>
            <a:endParaRPr lang="en-US" dirty="0"/>
          </a:p>
        </p:txBody>
      </p:sp>
      <p:sp>
        <p:nvSpPr>
          <p:cNvPr id="11" name="Slide Number Placeholder 14"/>
          <p:cNvSpPr>
            <a:spLocks noGrp="1"/>
          </p:cNvSpPr>
          <p:nvPr>
            <p:ph type="sldNum" sz="quarter" idx="11"/>
          </p:nvPr>
        </p:nvSpPr>
        <p:spPr/>
        <p:txBody>
          <a:bodyPr/>
          <a:lstStyle>
            <a:lvl1pPr>
              <a:defRPr/>
            </a:lvl1pPr>
          </a:lstStyle>
          <a:p>
            <a:pPr>
              <a:defRPr/>
            </a:pPr>
            <a:fld id="{F3FF079C-BBBA-6049-BEA8-DF38C6C4DC6D}" type="slidenum">
              <a:rPr lang="en-US"/>
              <a:pPr>
                <a:defRPr/>
              </a:pPr>
              <a:t>‹#›</a:t>
            </a:fld>
            <a:endParaRPr lang="en-US" dirty="0"/>
          </a:p>
        </p:txBody>
      </p:sp>
      <p:sp>
        <p:nvSpPr>
          <p:cNvPr id="13" name="Footer Placeholder 1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1917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777240" y="4086578"/>
            <a:ext cx="7543800" cy="914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083734" y="5014116"/>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4554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4"/>
          <p:cNvSpPr>
            <a:spLocks noGrp="1"/>
          </p:cNvSpPr>
          <p:nvPr>
            <p:ph type="dt" sz="half" idx="10"/>
          </p:nvPr>
        </p:nvSpPr>
        <p:spPr/>
        <p:txBody>
          <a:bodyPr/>
          <a:lstStyle>
            <a:lvl1pPr>
              <a:defRPr/>
            </a:lvl1pPr>
          </a:lstStyle>
          <a:p>
            <a:pPr>
              <a:defRPr/>
            </a:pPr>
            <a:fld id="{62AD2294-775A-A04A-9D47-1610BF652198}" type="datetime4">
              <a:rPr lang="en-US" smtClean="0"/>
              <a:t>January 10, 2017</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7AE6D069-3BC5-0F4E-AED0-A581D8B0A31D}" type="slidenum">
              <a:rPr lang="en-US"/>
              <a:pPr>
                <a:defRPr/>
              </a:pPr>
              <a:t>‹#›</a:t>
            </a:fld>
            <a:endParaRPr lang="en-US" dirty="0"/>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8567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740400" y="1774825"/>
            <a:ext cx="457200" cy="1230313"/>
          </a:xfrm>
          <a:prstGeom prst="rect">
            <a:avLst/>
          </a:prstGeom>
          <a:noFill/>
        </p:spPr>
        <p:txBody>
          <a:bodyPr lIns="0" tIns="0" rIns="0" bIns="0">
            <a:spAutoFit/>
          </a:bodyPr>
          <a:lstStyle/>
          <a:p>
            <a:pPr fontAlgn="auto">
              <a:spcBef>
                <a:spcPts val="0"/>
              </a:spcBef>
              <a:spcAft>
                <a:spcPts val="0"/>
              </a:spcAft>
              <a:defRPr/>
            </a:pPr>
            <a:r>
              <a:rPr lang="en-US" sz="8000" dirty="0">
                <a:effectLst>
                  <a:outerShdw blurRad="38100" dist="38100" dir="2700000" algn="tl">
                    <a:srgbClr val="000000">
                      <a:alpha val="43137"/>
                    </a:srgbClr>
                  </a:outerShdw>
                </a:effectLst>
                <a:latin typeface="+mn-lt"/>
                <a:ea typeface="+mn-ea"/>
                <a:cs typeface="+mn-cs"/>
              </a:rPr>
              <a:t>{</a:t>
            </a:r>
          </a:p>
        </p:txBody>
      </p:sp>
      <p:pic>
        <p:nvPicPr>
          <p:cNvPr id="6" name="Picture 9"/>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249902"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126702"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7" name="Date Placeholder 14"/>
          <p:cNvSpPr>
            <a:spLocks noGrp="1"/>
          </p:cNvSpPr>
          <p:nvPr>
            <p:ph type="dt" sz="half" idx="10"/>
          </p:nvPr>
        </p:nvSpPr>
        <p:spPr/>
        <p:txBody>
          <a:bodyPr/>
          <a:lstStyle>
            <a:lvl1pPr>
              <a:defRPr/>
            </a:lvl1pPr>
          </a:lstStyle>
          <a:p>
            <a:pPr>
              <a:defRPr/>
            </a:pPr>
            <a:fld id="{F825C82B-E545-304A-A01C-5DBA38AE32C8}" type="datetime4">
              <a:rPr lang="en-US" smtClean="0"/>
              <a:t>January 10, 2017</a:t>
            </a:fld>
            <a:endParaRPr lang="en-US" dirty="0"/>
          </a:p>
        </p:txBody>
      </p:sp>
      <p:sp>
        <p:nvSpPr>
          <p:cNvPr id="8" name="Slide Number Placeholder 15"/>
          <p:cNvSpPr>
            <a:spLocks noGrp="1"/>
          </p:cNvSpPr>
          <p:nvPr>
            <p:ph type="sldNum" sz="quarter" idx="11"/>
          </p:nvPr>
        </p:nvSpPr>
        <p:spPr/>
        <p:txBody>
          <a:bodyPr/>
          <a:lstStyle>
            <a:lvl1pPr>
              <a:defRPr/>
            </a:lvl1pPr>
          </a:lstStyle>
          <a:p>
            <a:pPr>
              <a:defRPr/>
            </a:pPr>
            <a:fld id="{F0721EEE-780A-C741-9946-A948AC465D83}" type="slidenum">
              <a:rPr lang="en-US"/>
              <a:pPr>
                <a:defRPr/>
              </a:pPr>
              <a:t>‹#›</a:t>
            </a:fld>
            <a:endParaRPr lang="en-US" dirty="0"/>
          </a:p>
        </p:txBody>
      </p:sp>
      <p:sp>
        <p:nvSpPr>
          <p:cNvPr id="9"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678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955675" y="3692525"/>
            <a:ext cx="457200" cy="922338"/>
          </a:xfrm>
          <a:prstGeom prst="rect">
            <a:avLst/>
          </a:prstGeom>
          <a:noFill/>
        </p:spPr>
        <p:txBody>
          <a:bodyPr lIns="0" tIns="0" rIns="0" bIns="0">
            <a:spAutoFit/>
          </a:bodyPr>
          <a:lstStyle/>
          <a:p>
            <a:pPr fontAlgn="auto">
              <a:spcBef>
                <a:spcPts val="0"/>
              </a:spcBef>
              <a:spcAft>
                <a:spcPts val="0"/>
              </a:spcAft>
              <a:defRPr/>
            </a:pPr>
            <a:r>
              <a:rPr lang="en-US" sz="6000" dirty="0">
                <a:effectLst>
                  <a:outerShdw blurRad="38100" dist="38100" dir="2700000" algn="tl">
                    <a:srgbClr val="000000">
                      <a:alpha val="43137"/>
                    </a:srgbClr>
                  </a:outerShdw>
                </a:effectLst>
                <a:latin typeface="+mn-lt"/>
                <a:ea typeface="+mn-ea"/>
                <a:cs typeface="+mn-cs"/>
              </a:rPr>
              <a:t>{</a:t>
            </a:r>
          </a:p>
        </p:txBody>
      </p:sp>
      <p:pic>
        <p:nvPicPr>
          <p:cNvPr id="6" name="Picture 9"/>
          <p:cNvPicPr>
            <a:picLocks noChangeAspect="1"/>
          </p:cNvPicPr>
          <p:nvPr/>
        </p:nvPicPr>
        <p:blipFill>
          <a:blip r:embed="rId2" cstate="email">
            <a:extLst>
              <a:ext uri="{28A0092B-C50C-407E-A947-70E740481C1C}">
                <a14:useLocalDpi xmlns:a14="http://schemas.microsoft.com/office/drawing/2010/main" val="0"/>
              </a:ext>
            </a:extLst>
          </a:blip>
          <a:srcRect t="25055"/>
          <a:stretch>
            <a:fillRect/>
          </a:stretch>
        </p:blipFill>
        <p:spPr bwMode="auto">
          <a:xfrm>
            <a:off x="7280275" y="0"/>
            <a:ext cx="18637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896454" y="1397000"/>
            <a:ext cx="7424585" cy="208863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264284" y="3813449"/>
            <a:ext cx="5029200" cy="720804"/>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7" name="Date Placeholder 12"/>
          <p:cNvSpPr>
            <a:spLocks noGrp="1"/>
          </p:cNvSpPr>
          <p:nvPr>
            <p:ph type="dt" sz="half" idx="10"/>
          </p:nvPr>
        </p:nvSpPr>
        <p:spPr/>
        <p:txBody>
          <a:bodyPr/>
          <a:lstStyle>
            <a:lvl1pPr>
              <a:defRPr/>
            </a:lvl1pPr>
          </a:lstStyle>
          <a:p>
            <a:pPr>
              <a:defRPr/>
            </a:pPr>
            <a:fld id="{988D54CA-71F3-AB42-9544-804BC1A514FE}" type="datetime4">
              <a:rPr lang="en-US" smtClean="0"/>
              <a:t>January 10, 2017</a:t>
            </a:fld>
            <a:endParaRPr lang="en-US" dirty="0"/>
          </a:p>
        </p:txBody>
      </p:sp>
      <p:sp>
        <p:nvSpPr>
          <p:cNvPr id="8" name="Slide Number Placeholder 13"/>
          <p:cNvSpPr>
            <a:spLocks noGrp="1"/>
          </p:cNvSpPr>
          <p:nvPr>
            <p:ph type="sldNum" sz="quarter" idx="11"/>
          </p:nvPr>
        </p:nvSpPr>
        <p:spPr/>
        <p:txBody>
          <a:bodyPr/>
          <a:lstStyle>
            <a:lvl1pPr>
              <a:defRPr/>
            </a:lvl1pPr>
          </a:lstStyle>
          <a:p>
            <a:pPr>
              <a:defRPr/>
            </a:pPr>
            <a:fld id="{FC9B44FF-73CD-B944-A24A-C098C6968FA6}" type="slidenum">
              <a:rPr lang="en-US"/>
              <a:pPr>
                <a:defRPr/>
              </a:pPr>
              <a:t>‹#›</a:t>
            </a:fld>
            <a:endParaRPr lang="en-US" dirty="0"/>
          </a:p>
        </p:txBody>
      </p:sp>
      <p:sp>
        <p:nvSpPr>
          <p:cNvPr id="9" name="Footer Placeholder 1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5694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dirty="0" smtClean="0"/>
              <a:t>Presentation</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fontAlgn="auto">
              <a:spcBef>
                <a:spcPts val="0"/>
              </a:spcBef>
              <a:spcAft>
                <a:spcPts val="0"/>
              </a:spcAft>
              <a:defRPr sz="1100" b="0" i="0">
                <a:solidFill>
                  <a:schemeClr val="tx1">
                    <a:alpha val="60000"/>
                  </a:schemeClr>
                </a:solidFill>
                <a:effectLst/>
                <a:latin typeface="Calibri"/>
                <a:ea typeface="+mn-ea"/>
                <a:cs typeface="Calibri"/>
              </a:defRPr>
            </a:lvl1pPr>
          </a:lstStyle>
          <a:p>
            <a:pPr>
              <a:defRPr/>
            </a:pPr>
            <a:fld id="{391AE998-9DFF-B046-8B61-46163DD9C63C}" type="datetime4">
              <a:rPr lang="en-US" smtClean="0"/>
              <a:t>January 10, 2017</a:t>
            </a:fld>
            <a:endParaRPr lang="en-US" dirty="0"/>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fontAlgn="auto">
              <a:spcBef>
                <a:spcPts val="0"/>
              </a:spcBef>
              <a:spcAft>
                <a:spcPts val="0"/>
              </a:spcAft>
              <a:defRPr sz="1100" b="0" i="0">
                <a:solidFill>
                  <a:schemeClr val="tx1">
                    <a:alpha val="60000"/>
                  </a:schemeClr>
                </a:solidFill>
                <a:effectLst/>
                <a:latin typeface="Calibri"/>
                <a:ea typeface="+mn-ea"/>
                <a:cs typeface="Calibri"/>
              </a:defRPr>
            </a:lvl1pPr>
          </a:lstStyle>
          <a:p>
            <a:pPr>
              <a:defRPr/>
            </a:pPr>
            <a:endParaRPr 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fontAlgn="auto">
              <a:spcBef>
                <a:spcPts val="0"/>
              </a:spcBef>
              <a:spcAft>
                <a:spcPts val="0"/>
              </a:spcAft>
              <a:defRPr sz="1600" b="0" i="0">
                <a:solidFill>
                  <a:schemeClr val="tx1">
                    <a:alpha val="60000"/>
                  </a:schemeClr>
                </a:solidFill>
                <a:effectLst/>
                <a:latin typeface="Calibri"/>
                <a:ea typeface="+mn-ea"/>
                <a:cs typeface="Calibri"/>
              </a:defRPr>
            </a:lvl1pPr>
          </a:lstStyle>
          <a:p>
            <a:pPr>
              <a:defRPr/>
            </a:pPr>
            <a:fld id="{0ADC0D0B-05AD-5040-BE5B-53A288BDFE0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sldNum="0" hdr="0" ftr="0"/>
  <p:txStyles>
    <p:title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1" fontAlgn="base" hangingPunct="1">
        <a:spcBef>
          <a:spcPct val="20000"/>
        </a:spcBef>
        <a:spcAft>
          <a:spcPct val="0"/>
        </a:spcAft>
        <a:buSzPct val="60000"/>
        <a:buFont typeface="Wingdings" charset="0"/>
        <a:buChar char=""/>
        <a:defRPr sz="21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1pPr>
      <a:lvl2pPr marL="639763" indent="-255588" algn="l" rtl="0" eaLnBrk="1" fontAlgn="base" hangingPunct="1">
        <a:spcBef>
          <a:spcPct val="20000"/>
        </a:spcBef>
        <a:spcAft>
          <a:spcPct val="0"/>
        </a:spcAft>
        <a:buSzPct val="60000"/>
        <a:buFont typeface="Wingdings" charset="0"/>
        <a:buChar char=""/>
        <a:defRPr sz="19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2pPr>
      <a:lvl3pPr marL="1004888" indent="-255588" algn="l" rtl="0" eaLnBrk="1" fontAlgn="base" hangingPunct="1">
        <a:spcBef>
          <a:spcPct val="20000"/>
        </a:spcBef>
        <a:spcAft>
          <a:spcPct val="0"/>
        </a:spcAft>
        <a:buSzPct val="60000"/>
        <a:buFont typeface="Wingdings" charset="0"/>
        <a:buChar char=""/>
        <a:defRPr sz="17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3pPr>
      <a:lvl4pPr marL="1371600" indent="-255588" algn="l" rtl="0" eaLnBrk="1" fontAlgn="base" hangingPunct="1">
        <a:spcBef>
          <a:spcPct val="20000"/>
        </a:spcBef>
        <a:spcAft>
          <a:spcPct val="0"/>
        </a:spcAft>
        <a:buSzPct val="60000"/>
        <a:buFont typeface="Wingdings" charset="0"/>
        <a:buChar char=""/>
        <a:defRPr sz="16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4pPr>
      <a:lvl5pPr marL="1644650" indent="-255588" algn="l" rtl="0" eaLnBrk="1" fontAlgn="base" hangingPunct="1">
        <a:spcBef>
          <a:spcPct val="20000"/>
        </a:spcBef>
        <a:spcAft>
          <a:spcPct val="0"/>
        </a:spcAft>
        <a:buSzPct val="60000"/>
        <a:buFont typeface="Wingdings" charset="0"/>
        <a:buChar char=""/>
        <a:defRPr sz="1500" kern="1200">
          <a:solidFill>
            <a:schemeClr val="tx1"/>
          </a:solidFill>
          <a:effectLst>
            <a:outerShdw blurRad="38100" dist="38100" dir="2700000" algn="tl">
              <a:srgbClr val="000000">
                <a:alpha val="43137"/>
              </a:srgbClr>
            </a:outerShdw>
          </a:effectLst>
          <a:latin typeface="Calibri"/>
          <a:ea typeface="ＭＳ Ｐゴシック" charset="0"/>
          <a:cs typeface="Calibri"/>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ddle school girl.jpg"/>
          <p:cNvPicPr>
            <a:picLocks noChangeAspect="1"/>
          </p:cNvPicPr>
          <p:nvPr/>
        </p:nvPicPr>
        <p:blipFill rotWithShape="1">
          <a:blip r:embed="rId3" cstate="email">
            <a:extLst>
              <a:ext uri="{28A0092B-C50C-407E-A947-70E740481C1C}">
                <a14:useLocalDpi xmlns:a14="http://schemas.microsoft.com/office/drawing/2010/main" val="0"/>
              </a:ext>
            </a:extLst>
          </a:blip>
          <a:srcRect b="37435"/>
          <a:stretch/>
        </p:blipFill>
        <p:spPr>
          <a:xfrm>
            <a:off x="4989843" y="5189517"/>
            <a:ext cx="2057902" cy="1674833"/>
          </a:xfrm>
          <a:prstGeom prst="rect">
            <a:avLst/>
          </a:prstGeom>
        </p:spPr>
      </p:pic>
      <p:pic>
        <p:nvPicPr>
          <p:cNvPr id="4"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575162" y="0"/>
            <a:ext cx="2289201"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OKY-SLPS-DAY2-0077_R.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189517"/>
            <a:ext cx="2523211" cy="168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rotWithShape="1">
          <a:blip r:embed="rId6">
            <a:extLst>
              <a:ext uri="{28A0092B-C50C-407E-A947-70E740481C1C}">
                <a14:useLocalDpi xmlns:a14="http://schemas.microsoft.com/office/drawing/2010/main" val="0"/>
              </a:ext>
            </a:extLst>
          </a:blip>
          <a:srcRect r="8961"/>
          <a:stretch/>
        </p:blipFill>
        <p:spPr bwMode="auto">
          <a:xfrm>
            <a:off x="6852425" y="5189517"/>
            <a:ext cx="2291575" cy="168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Screen Shot 2014-03-13 at 4.18.19 PM_cropped.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79637" y="-1587"/>
            <a:ext cx="229552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807" y="0"/>
            <a:ext cx="2289201"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1349375" y="4193383"/>
            <a:ext cx="7543800" cy="373062"/>
          </a:xfrm>
          <a:prstGeom prst="rect">
            <a:avLst/>
          </a:prstGeom>
        </p:spPr>
        <p:txBody>
          <a:bodyPr anchor="ctr">
            <a:normAutofit/>
          </a:bodyPr>
          <a:lstStyle>
            <a:lvl1pPr marL="0" indent="0" algn="l" defTabSz="914400" rtl="0" eaLnBrk="1" latinLnBrk="0" hangingPunct="1">
              <a:spcBef>
                <a:spcPct val="20000"/>
              </a:spcBef>
              <a:spcAft>
                <a:spcPts val="0"/>
              </a:spcAft>
              <a:buSzPct val="60000"/>
              <a:buFont typeface="Wingdings" pitchFamily="2" charset="2"/>
              <a:buNone/>
              <a:defRPr sz="2100" b="0" i="0" kern="1200">
                <a:solidFill>
                  <a:schemeClr val="tx1"/>
                </a:solidFill>
                <a:effectLst>
                  <a:outerShdw blurRad="38100" dist="38100" dir="2700000" algn="tl">
                    <a:srgbClr val="000000">
                      <a:alpha val="43137"/>
                    </a:srgbClr>
                  </a:outerShdw>
                </a:effectLst>
                <a:latin typeface="Charter Roman"/>
                <a:ea typeface="+mn-ea"/>
                <a:cs typeface="Charter Roman"/>
              </a:defRPr>
            </a:lvl1pPr>
            <a:lvl2pPr marL="457200" indent="0" algn="ctr" defTabSz="914400" rtl="0" eaLnBrk="1" latinLnBrk="0" hangingPunct="1">
              <a:spcBef>
                <a:spcPct val="20000"/>
              </a:spcBef>
              <a:buSzPct val="60000"/>
              <a:buFont typeface="Wingdings" pitchFamily="2" charset="2"/>
              <a:buNone/>
              <a:defRPr sz="19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2pPr>
            <a:lvl3pPr marL="914400" indent="0" algn="ctr" defTabSz="914400" rtl="0" eaLnBrk="1" latinLnBrk="0" hangingPunct="1">
              <a:spcBef>
                <a:spcPct val="20000"/>
              </a:spcBef>
              <a:buSzPct val="60000"/>
              <a:buFont typeface="Wingdings" pitchFamily="2" charset="2"/>
              <a:buNone/>
              <a:defRPr sz="17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3pPr>
            <a:lvl4pPr marL="1371600" indent="0" algn="ctr" defTabSz="914400" rtl="0" eaLnBrk="1" latinLnBrk="0" hangingPunct="1">
              <a:spcBef>
                <a:spcPct val="20000"/>
              </a:spcBef>
              <a:buSzPct val="60000"/>
              <a:buFont typeface="Wingdings" pitchFamily="2" charset="2"/>
              <a:buNone/>
              <a:defRPr sz="16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4pPr>
            <a:lvl5pPr marL="1828800" indent="0" algn="ctr" defTabSz="914400" rtl="0" eaLnBrk="1" latinLnBrk="0" hangingPunct="1">
              <a:spcBef>
                <a:spcPct val="20000"/>
              </a:spcBef>
              <a:buSzPct val="60000"/>
              <a:buFont typeface="Wingdings" pitchFamily="2" charset="2"/>
              <a:buNone/>
              <a:defRPr sz="15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fontAlgn="auto">
              <a:defRPr/>
            </a:pPr>
            <a:r>
              <a:rPr lang="en-US" sz="1800" dirty="0" smtClean="0">
                <a:solidFill>
                  <a:srgbClr val="252525"/>
                </a:solidFill>
                <a:latin typeface="Calibri"/>
                <a:cs typeface="Calibri"/>
              </a:rPr>
              <a:t>Presented by: Ron Martin, Accounting Staff, Donna Johnson and Beverly Foster</a:t>
            </a:r>
            <a:endParaRPr lang="en-US" sz="1800" dirty="0">
              <a:solidFill>
                <a:srgbClr val="252525"/>
              </a:solidFill>
              <a:latin typeface="Calibri"/>
              <a:cs typeface="Calibri"/>
            </a:endParaRPr>
          </a:p>
        </p:txBody>
      </p:sp>
      <p:sp>
        <p:nvSpPr>
          <p:cNvPr id="13" name="Subtitle 2"/>
          <p:cNvSpPr txBox="1">
            <a:spLocks/>
          </p:cNvSpPr>
          <p:nvPr/>
        </p:nvSpPr>
        <p:spPr>
          <a:xfrm>
            <a:off x="1349375" y="4589463"/>
            <a:ext cx="7543800" cy="244475"/>
          </a:xfrm>
          <a:prstGeom prst="rect">
            <a:avLst/>
          </a:prstGeom>
        </p:spPr>
        <p:txBody>
          <a:bodyPr anchor="ctr">
            <a:normAutofit fontScale="85000" lnSpcReduction="20000"/>
          </a:bodyPr>
          <a:lstStyle>
            <a:lvl1pPr marL="0" indent="0" algn="l" defTabSz="914400" rtl="0" eaLnBrk="1" latinLnBrk="0" hangingPunct="1">
              <a:spcBef>
                <a:spcPct val="20000"/>
              </a:spcBef>
              <a:spcAft>
                <a:spcPts val="0"/>
              </a:spcAft>
              <a:buSzPct val="60000"/>
              <a:buFont typeface="Wingdings" pitchFamily="2" charset="2"/>
              <a:buNone/>
              <a:defRPr sz="2100" b="0" i="0" kern="1200">
                <a:solidFill>
                  <a:schemeClr val="tx1"/>
                </a:solidFill>
                <a:effectLst>
                  <a:outerShdw blurRad="38100" dist="38100" dir="2700000" algn="tl">
                    <a:srgbClr val="000000">
                      <a:alpha val="43137"/>
                    </a:srgbClr>
                  </a:outerShdw>
                </a:effectLst>
                <a:latin typeface="Charter Roman"/>
                <a:ea typeface="+mn-ea"/>
                <a:cs typeface="Charter Roman"/>
              </a:defRPr>
            </a:lvl1pPr>
            <a:lvl2pPr marL="457200" indent="0" algn="ctr" defTabSz="914400" rtl="0" eaLnBrk="1" latinLnBrk="0" hangingPunct="1">
              <a:spcBef>
                <a:spcPct val="20000"/>
              </a:spcBef>
              <a:buSzPct val="60000"/>
              <a:buFont typeface="Wingdings" pitchFamily="2" charset="2"/>
              <a:buNone/>
              <a:defRPr sz="19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2pPr>
            <a:lvl3pPr marL="914400" indent="0" algn="ctr" defTabSz="914400" rtl="0" eaLnBrk="1" latinLnBrk="0" hangingPunct="1">
              <a:spcBef>
                <a:spcPct val="20000"/>
              </a:spcBef>
              <a:buSzPct val="60000"/>
              <a:buFont typeface="Wingdings" pitchFamily="2" charset="2"/>
              <a:buNone/>
              <a:defRPr sz="17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3pPr>
            <a:lvl4pPr marL="1371600" indent="0" algn="ctr" defTabSz="914400" rtl="0" eaLnBrk="1" latinLnBrk="0" hangingPunct="1">
              <a:spcBef>
                <a:spcPct val="20000"/>
              </a:spcBef>
              <a:buSzPct val="60000"/>
              <a:buFont typeface="Wingdings" pitchFamily="2" charset="2"/>
              <a:buNone/>
              <a:defRPr sz="16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4pPr>
            <a:lvl5pPr marL="1828800" indent="0" algn="ctr" defTabSz="914400" rtl="0" eaLnBrk="1" latinLnBrk="0" hangingPunct="1">
              <a:spcBef>
                <a:spcPct val="20000"/>
              </a:spcBef>
              <a:buSzPct val="60000"/>
              <a:buFont typeface="Wingdings" pitchFamily="2" charset="2"/>
              <a:buNone/>
              <a:defRPr sz="1500" b="0" i="0" kern="1200">
                <a:solidFill>
                  <a:schemeClr val="tx1">
                    <a:tint val="75000"/>
                  </a:schemeClr>
                </a:solidFill>
                <a:effectLst>
                  <a:outerShdw blurRad="38100" dist="38100" dir="2700000" algn="tl">
                    <a:srgbClr val="000000">
                      <a:alpha val="43137"/>
                    </a:srgbClr>
                  </a:outerShdw>
                </a:effectLst>
                <a:latin typeface="Charter Roman"/>
                <a:ea typeface="+mn-ea"/>
                <a:cs typeface="Charter Roman"/>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r" fontAlgn="auto">
              <a:defRPr/>
            </a:pPr>
            <a:r>
              <a:rPr lang="en-US" sz="1400" dirty="0" smtClean="0">
                <a:solidFill>
                  <a:srgbClr val="252525"/>
                </a:solidFill>
                <a:latin typeface="Calibri"/>
                <a:cs typeface="Calibri"/>
              </a:rPr>
              <a:t>Date of Training: January 2017</a:t>
            </a:r>
            <a:endParaRPr lang="en-US" sz="1400" dirty="0">
              <a:solidFill>
                <a:srgbClr val="252525"/>
              </a:solidFill>
              <a:latin typeface="Calibri"/>
              <a:cs typeface="Calibri"/>
            </a:endParaRPr>
          </a:p>
        </p:txBody>
      </p:sp>
      <p:sp>
        <p:nvSpPr>
          <p:cNvPr id="2" name="Title 1"/>
          <p:cNvSpPr>
            <a:spLocks noGrp="1"/>
          </p:cNvSpPr>
          <p:nvPr>
            <p:ph type="ctrTitle"/>
          </p:nvPr>
        </p:nvSpPr>
        <p:spPr>
          <a:xfrm>
            <a:off x="133350" y="2903542"/>
            <a:ext cx="8759825" cy="730250"/>
          </a:xfrm>
        </p:spPr>
        <p:txBody>
          <a:bodyPr/>
          <a:lstStyle/>
          <a:p>
            <a:pPr fontAlgn="auto">
              <a:spcAft>
                <a:spcPts val="0"/>
              </a:spcAft>
              <a:defRPr/>
            </a:pPr>
            <a:r>
              <a:rPr lang="en-US" sz="4400" dirty="0" smtClean="0">
                <a:solidFill>
                  <a:srgbClr val="1A2D70"/>
                </a:solidFill>
                <a:ea typeface="+mj-ea"/>
              </a:rPr>
              <a:t>Student Activity Account Training</a:t>
            </a:r>
            <a:endParaRPr lang="en-US" sz="4400" dirty="0">
              <a:solidFill>
                <a:srgbClr val="1A2D70"/>
              </a:solidFill>
              <a:ea typeface="+mj-ea"/>
            </a:endParaRPr>
          </a:p>
        </p:txBody>
      </p:sp>
      <p:pic>
        <p:nvPicPr>
          <p:cNvPr id="14" name="Picture 1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bwMode="auto">
          <a:xfrm>
            <a:off x="2523210" y="5189517"/>
            <a:ext cx="2502723" cy="166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09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How should voided checks be handled?</a:t>
            </a:r>
          </a:p>
          <a:p>
            <a:pPr marL="800100" lvl="1" indent="-342900" algn="l">
              <a:buFont typeface="Arial" panose="020B0604020202020204" pitchFamily="34" charset="0"/>
              <a:buChar char="•"/>
              <a:defRPr/>
            </a:pPr>
            <a:r>
              <a:rPr lang="en-US" sz="11200" b="1" dirty="0" smtClean="0">
                <a:solidFill>
                  <a:schemeClr val="tx1"/>
                </a:solidFill>
                <a:effectLst/>
              </a:rPr>
              <a:t>How many check signers should be used and who should they be?</a:t>
            </a: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10</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Quiz</a:t>
            </a:r>
            <a:endParaRPr lang="en-US" sz="4000" dirty="0"/>
          </a:p>
        </p:txBody>
      </p:sp>
    </p:spTree>
    <p:extLst>
      <p:ext uri="{BB962C8B-B14F-4D97-AF65-F5344CB8AC3E}">
        <p14:creationId xmlns:p14="http://schemas.microsoft.com/office/powerpoint/2010/main" val="352491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Activity funds will be maintained as interest bearing accounts, unless bank fees exceed interest earned.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Interest </a:t>
            </a:r>
            <a:r>
              <a:rPr lang="en-US" sz="11200" b="1" dirty="0">
                <a:solidFill>
                  <a:schemeClr val="tx1"/>
                </a:solidFill>
                <a:effectLst/>
              </a:rPr>
              <a:t>earned by the </a:t>
            </a:r>
            <a:r>
              <a:rPr lang="en-US" sz="11200" b="1" dirty="0" smtClean="0">
                <a:solidFill>
                  <a:schemeClr val="tx1"/>
                </a:solidFill>
                <a:effectLst/>
              </a:rPr>
              <a:t>accounts </a:t>
            </a:r>
            <a:r>
              <a:rPr lang="en-US" sz="11200" b="1" dirty="0">
                <a:solidFill>
                  <a:schemeClr val="tx1"/>
                </a:solidFill>
                <a:effectLst/>
              </a:rPr>
              <a:t>will be credited to the various organizations on a quarterly basis</a:t>
            </a:r>
            <a:r>
              <a:rPr lang="en-US" sz="11200" b="1" dirty="0" smtClean="0">
                <a:solidFill>
                  <a:schemeClr val="tx1"/>
                </a:solidFill>
                <a:effectLst/>
              </a:rPr>
              <a:t>.</a:t>
            </a:r>
          </a:p>
          <a:p>
            <a:pPr marL="800100" lvl="1" indent="-342900" algn="l">
              <a:buFont typeface="Arial" panose="020B0604020202020204" pitchFamily="34" charset="0"/>
              <a:buChar char="•"/>
              <a:defRPr/>
            </a:pPr>
            <a:r>
              <a:rPr lang="en-US" sz="11200" b="1" dirty="0" smtClean="0">
                <a:solidFill>
                  <a:schemeClr val="tx1"/>
                </a:solidFill>
                <a:effectLst/>
              </a:rPr>
              <a:t>Interest </a:t>
            </a:r>
            <a:r>
              <a:rPr lang="en-US" sz="11200" b="1" dirty="0">
                <a:solidFill>
                  <a:schemeClr val="tx1"/>
                </a:solidFill>
                <a:effectLst/>
              </a:rPr>
              <a:t>will be distributed on the basis of each organizations share of the account balance at the end of the quarter.</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11</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Interest</a:t>
            </a:r>
            <a:endParaRPr lang="en-US" sz="4000" dirty="0"/>
          </a:p>
        </p:txBody>
      </p:sp>
    </p:spTree>
    <p:extLst>
      <p:ext uri="{BB962C8B-B14F-4D97-AF65-F5344CB8AC3E}">
        <p14:creationId xmlns:p14="http://schemas.microsoft.com/office/powerpoint/2010/main" val="3952920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Bank reconciliations will be performed monthly by the school's </a:t>
            </a:r>
            <a:r>
              <a:rPr lang="en-US" sz="11200" b="1" dirty="0" smtClean="0">
                <a:solidFill>
                  <a:schemeClr val="tx1"/>
                </a:solidFill>
                <a:effectLst/>
              </a:rPr>
              <a:t>Principal, secretary or book clerk treasurer. </a:t>
            </a:r>
          </a:p>
          <a:p>
            <a:pPr marL="800100" lvl="1" indent="-342900" algn="l">
              <a:buFont typeface="Arial" panose="020B0604020202020204" pitchFamily="34" charset="0"/>
              <a:buChar char="•"/>
              <a:defRPr/>
            </a:pPr>
            <a:r>
              <a:rPr lang="en-US" sz="11200" b="1" dirty="0" smtClean="0">
                <a:solidFill>
                  <a:schemeClr val="tx1"/>
                </a:solidFill>
                <a:effectLst/>
              </a:rPr>
              <a:t>The </a:t>
            </a:r>
            <a:r>
              <a:rPr lang="en-US" sz="11200" b="1" dirty="0">
                <a:solidFill>
                  <a:schemeClr val="tx1"/>
                </a:solidFill>
                <a:effectLst/>
              </a:rPr>
              <a:t>ending bank statement balance must reconcile to the balance on the </a:t>
            </a:r>
            <a:r>
              <a:rPr lang="en-US" sz="11200" b="1" dirty="0" smtClean="0">
                <a:solidFill>
                  <a:schemeClr val="tx1"/>
                </a:solidFill>
                <a:effectLst/>
              </a:rPr>
              <a:t>ledger </a:t>
            </a:r>
            <a:r>
              <a:rPr lang="en-US" sz="11200" b="1" dirty="0">
                <a:solidFill>
                  <a:schemeClr val="tx1"/>
                </a:solidFill>
                <a:effectLst/>
              </a:rPr>
              <a:t>balance/cash transaction sheet ledger.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The </a:t>
            </a:r>
            <a:r>
              <a:rPr lang="en-US" sz="11200" b="1" dirty="0">
                <a:solidFill>
                  <a:schemeClr val="tx1"/>
                </a:solidFill>
                <a:effectLst/>
              </a:rPr>
              <a:t>school must maintain a listing of outstanding checks and a sub-ledger for each separate activity account.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The </a:t>
            </a:r>
            <a:r>
              <a:rPr lang="en-US" sz="11200" b="1" dirty="0">
                <a:solidFill>
                  <a:schemeClr val="tx1"/>
                </a:solidFill>
                <a:effectLst/>
              </a:rPr>
              <a:t>monthly totals of the sub-account ledgers must reconcile to the total listed on the monthly trial balance.</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12</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Reporting</a:t>
            </a:r>
            <a:endParaRPr lang="en-US" sz="4000" dirty="0"/>
          </a:p>
        </p:txBody>
      </p:sp>
    </p:spTree>
    <p:extLst>
      <p:ext uri="{BB962C8B-B14F-4D97-AF65-F5344CB8AC3E}">
        <p14:creationId xmlns:p14="http://schemas.microsoft.com/office/powerpoint/2010/main" val="1342243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Each month for the high </a:t>
            </a:r>
            <a:r>
              <a:rPr lang="en-US" sz="11200" b="1" dirty="0" smtClean="0">
                <a:solidFill>
                  <a:schemeClr val="tx1"/>
                </a:solidFill>
                <a:effectLst/>
              </a:rPr>
              <a:t>schools and middle schools, </a:t>
            </a:r>
            <a:r>
              <a:rPr lang="en-US" sz="11200" b="1" dirty="0">
                <a:solidFill>
                  <a:schemeClr val="tx1"/>
                </a:solidFill>
                <a:effectLst/>
              </a:rPr>
              <a:t>copies of the </a:t>
            </a:r>
            <a:r>
              <a:rPr lang="en-US" sz="11200" b="1" dirty="0" smtClean="0">
                <a:solidFill>
                  <a:schemeClr val="tx1"/>
                </a:solidFill>
                <a:effectLst/>
              </a:rPr>
              <a:t>ledger, bank statement </a:t>
            </a:r>
            <a:r>
              <a:rPr lang="en-US" sz="11200" b="1" dirty="0">
                <a:solidFill>
                  <a:schemeClr val="tx1"/>
                </a:solidFill>
                <a:effectLst/>
              </a:rPr>
              <a:t>and bank </a:t>
            </a:r>
            <a:r>
              <a:rPr lang="en-US" sz="11200" b="1" dirty="0" smtClean="0">
                <a:solidFill>
                  <a:schemeClr val="tx1"/>
                </a:solidFill>
                <a:effectLst/>
              </a:rPr>
              <a:t>reconciliation </a:t>
            </a:r>
            <a:r>
              <a:rPr lang="en-US" sz="11200" b="1" dirty="0">
                <a:solidFill>
                  <a:schemeClr val="tx1"/>
                </a:solidFill>
                <a:effectLst/>
              </a:rPr>
              <a:t>should be forwarded to the Fiscal Control Office.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Elementary schools </a:t>
            </a:r>
            <a:r>
              <a:rPr lang="en-US" sz="11200" b="1" dirty="0">
                <a:solidFill>
                  <a:schemeClr val="tx1"/>
                </a:solidFill>
                <a:effectLst/>
              </a:rPr>
              <a:t>should submit at the end of each </a:t>
            </a:r>
            <a:r>
              <a:rPr lang="en-US" sz="11200" b="1" dirty="0" smtClean="0">
                <a:solidFill>
                  <a:schemeClr val="tx1"/>
                </a:solidFill>
                <a:effectLst/>
              </a:rPr>
              <a:t>quarter.</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13</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Reporting</a:t>
            </a:r>
            <a:endParaRPr lang="en-US" sz="4000" dirty="0"/>
          </a:p>
        </p:txBody>
      </p:sp>
    </p:spTree>
    <p:extLst>
      <p:ext uri="{BB962C8B-B14F-4D97-AF65-F5344CB8AC3E}">
        <p14:creationId xmlns:p14="http://schemas.microsoft.com/office/powerpoint/2010/main" val="399773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A monthly report of all receipts, disbursements and current balances will be prepared in the district office and forwarded to the building principal and faculty advisers of each organization</a:t>
            </a:r>
            <a:r>
              <a:rPr lang="en-US" sz="11200" b="1" dirty="0" smtClean="0">
                <a:solidFill>
                  <a:schemeClr val="tx1"/>
                </a:solidFill>
                <a:effectLst/>
              </a:rPr>
              <a:t>.</a:t>
            </a:r>
          </a:p>
          <a:p>
            <a:pPr marL="800100" lvl="1" indent="-342900" algn="l">
              <a:buFont typeface="Arial" panose="020B0604020202020204" pitchFamily="34" charset="0"/>
              <a:buChar char="•"/>
              <a:defRPr/>
            </a:pPr>
            <a:r>
              <a:rPr lang="en-US" sz="11200" b="1" dirty="0" smtClean="0">
                <a:solidFill>
                  <a:schemeClr val="tx1"/>
                </a:solidFill>
                <a:effectLst/>
              </a:rPr>
              <a:t>In </a:t>
            </a:r>
            <a:r>
              <a:rPr lang="en-US" sz="11200" b="1" dirty="0">
                <a:solidFill>
                  <a:schemeClr val="tx1"/>
                </a:solidFill>
                <a:effectLst/>
              </a:rPr>
              <a:t>addition, the corresponding receipts and disbursements will be posted to the General Ledger on a quarterly basis.</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14</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Reporting</a:t>
            </a:r>
            <a:endParaRPr lang="en-US" sz="4000" dirty="0"/>
          </a:p>
        </p:txBody>
      </p:sp>
    </p:spTree>
    <p:extLst>
      <p:ext uri="{BB962C8B-B14F-4D97-AF65-F5344CB8AC3E}">
        <p14:creationId xmlns:p14="http://schemas.microsoft.com/office/powerpoint/2010/main" val="3087474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15</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Student Activity Ledger</a:t>
            </a:r>
            <a:endParaRPr lang="en-US" sz="4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775" y="2620286"/>
            <a:ext cx="89344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361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16</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Bank Reconciliation</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8575" y="2717911"/>
            <a:ext cx="6546850"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621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17</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Bank Reconciliation</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4246" y="3081186"/>
            <a:ext cx="6527800" cy="23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174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How often should bank reconciliations be performed?</a:t>
            </a:r>
          </a:p>
          <a:p>
            <a:pPr marL="800100" lvl="1" indent="-342900" algn="l">
              <a:buFont typeface="Arial" panose="020B0604020202020204" pitchFamily="34" charset="0"/>
              <a:buChar char="•"/>
              <a:defRPr/>
            </a:pPr>
            <a:r>
              <a:rPr lang="en-US" sz="11200" b="1" dirty="0" smtClean="0">
                <a:solidFill>
                  <a:schemeClr val="tx1"/>
                </a:solidFill>
                <a:effectLst/>
              </a:rPr>
              <a:t>How often should your school submit reports to Fiscal </a:t>
            </a:r>
            <a:r>
              <a:rPr lang="en-US" sz="11200" b="1" dirty="0">
                <a:solidFill>
                  <a:schemeClr val="tx1"/>
                </a:solidFill>
                <a:effectLst/>
              </a:rPr>
              <a:t>Control?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Who should review the </a:t>
            </a:r>
            <a:r>
              <a:rPr lang="en-US" sz="11200" b="1" dirty="0">
                <a:solidFill>
                  <a:schemeClr val="tx1"/>
                </a:solidFill>
                <a:effectLst/>
              </a:rPr>
              <a:t>monthly report of all receipts, disbursements and current </a:t>
            </a:r>
            <a:r>
              <a:rPr lang="en-US" sz="11200" b="1" dirty="0" smtClean="0">
                <a:solidFill>
                  <a:schemeClr val="tx1"/>
                </a:solidFill>
                <a:effectLst/>
              </a:rPr>
              <a:t>balances? </a:t>
            </a: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18</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Quiz</a:t>
            </a:r>
            <a:endParaRPr lang="en-US" sz="4000" dirty="0"/>
          </a:p>
        </p:txBody>
      </p:sp>
    </p:spTree>
    <p:extLst>
      <p:ext uri="{BB962C8B-B14F-4D97-AF65-F5344CB8AC3E}">
        <p14:creationId xmlns:p14="http://schemas.microsoft.com/office/powerpoint/2010/main" val="257360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The student activity fund will not be used for small cash and check needs of other funds and organizations.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Student </a:t>
            </a:r>
            <a:r>
              <a:rPr lang="en-US" sz="11200" b="1" dirty="0">
                <a:solidFill>
                  <a:schemeClr val="tx1"/>
                </a:solidFill>
                <a:effectLst/>
              </a:rPr>
              <a:t>activity funds should be used solely for their intended </a:t>
            </a:r>
            <a:r>
              <a:rPr lang="en-US" sz="11200" b="1" dirty="0" smtClean="0">
                <a:solidFill>
                  <a:schemeClr val="tx1"/>
                </a:solidFill>
                <a:effectLst/>
              </a:rPr>
              <a:t>purposes, for the benefit of the students</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19</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Use of Activity Funds</a:t>
            </a:r>
            <a:endParaRPr lang="en-US" sz="4000" dirty="0"/>
          </a:p>
        </p:txBody>
      </p:sp>
    </p:spTree>
    <p:extLst>
      <p:ext uri="{BB962C8B-B14F-4D97-AF65-F5344CB8AC3E}">
        <p14:creationId xmlns:p14="http://schemas.microsoft.com/office/powerpoint/2010/main" val="3592572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2" name="Title 1"/>
          <p:cNvSpPr>
            <a:spLocks noGrp="1"/>
          </p:cNvSpPr>
          <p:nvPr>
            <p:ph type="ctrTitle"/>
          </p:nvPr>
        </p:nvSpPr>
        <p:spPr>
          <a:xfrm>
            <a:off x="777240" y="2188817"/>
            <a:ext cx="7543800" cy="731328"/>
          </a:xfrm>
        </p:spPr>
        <p:txBody>
          <a:bodyPr/>
          <a:lstStyle/>
          <a:p>
            <a:pPr algn="ctr"/>
            <a:r>
              <a:rPr lang="en-US" sz="4000" dirty="0" smtClean="0"/>
              <a:t>Student Activity Accounts</a:t>
            </a:r>
            <a:endParaRPr lang="en-US" sz="4000" dirty="0"/>
          </a:p>
        </p:txBody>
      </p:sp>
      <p:sp>
        <p:nvSpPr>
          <p:cNvPr id="6" name="Content Placeholder 1"/>
          <p:cNvSpPr>
            <a:spLocks noGrp="1"/>
          </p:cNvSpPr>
          <p:nvPr>
            <p:ph type="subTitle" idx="1"/>
          </p:nvPr>
        </p:nvSpPr>
        <p:spPr>
          <a:xfrm>
            <a:off x="381000" y="3701195"/>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r>
              <a:rPr lang="en-US" sz="11200" b="1" dirty="0">
                <a:solidFill>
                  <a:schemeClr val="tx1"/>
                </a:solidFill>
                <a:effectLst/>
              </a:rPr>
              <a:t>The student activity funds shall be collected and disbursed under the general direction of the building </a:t>
            </a:r>
            <a:r>
              <a:rPr lang="en-US" sz="11200" b="1" dirty="0" smtClean="0">
                <a:solidFill>
                  <a:schemeClr val="tx1"/>
                </a:solidFill>
                <a:effectLst/>
              </a:rPr>
              <a:t>principal.</a:t>
            </a:r>
          </a:p>
          <a:p>
            <a:pPr marL="800100" lvl="1" indent="-342900" algn="l">
              <a:buFont typeface="Arial" panose="020B0604020202020204" pitchFamily="34" charset="0"/>
              <a:buChar char="•"/>
              <a:defRPr/>
            </a:pPr>
            <a:r>
              <a:rPr lang="en-US" sz="11200" b="1" dirty="0" smtClean="0">
                <a:solidFill>
                  <a:schemeClr val="tx1"/>
                </a:solidFill>
                <a:effectLst/>
              </a:rPr>
              <a:t>However</a:t>
            </a:r>
            <a:r>
              <a:rPr lang="en-US" sz="11200" b="1" dirty="0">
                <a:solidFill>
                  <a:schemeClr val="tx1"/>
                </a:solidFill>
                <a:effectLst/>
              </a:rPr>
              <a:t>, the principal shall involve those student groups, faculty and staff members who are responsible for the necessary aspects of the approved </a:t>
            </a:r>
            <a:r>
              <a:rPr lang="en-US" sz="11200" b="1" dirty="0" smtClean="0">
                <a:solidFill>
                  <a:schemeClr val="tx1"/>
                </a:solidFill>
                <a:effectLst/>
              </a:rPr>
              <a:t>activities.</a:t>
            </a:r>
          </a:p>
          <a:p>
            <a:pPr lvl="1">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a:t>
            </a:fld>
            <a:endParaRPr lang="en-US" dirty="0" smtClean="0">
              <a:solidFill>
                <a:srgbClr val="252525">
                  <a:alpha val="60000"/>
                </a:srgbClr>
              </a:solidFill>
            </a:endParaRPr>
          </a:p>
        </p:txBody>
      </p:sp>
    </p:spTree>
    <p:extLst>
      <p:ext uri="{BB962C8B-B14F-4D97-AF65-F5344CB8AC3E}">
        <p14:creationId xmlns:p14="http://schemas.microsoft.com/office/powerpoint/2010/main" val="217020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New </a:t>
            </a:r>
            <a:r>
              <a:rPr lang="en-US" sz="11200" b="1" dirty="0">
                <a:solidFill>
                  <a:schemeClr val="tx1"/>
                </a:solidFill>
                <a:effectLst/>
              </a:rPr>
              <a:t>programs, clubs or organizations may be added as new accounts with the approval of the building principal.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New </a:t>
            </a:r>
            <a:r>
              <a:rPr lang="en-US" sz="11200" b="1" dirty="0">
                <a:solidFill>
                  <a:schemeClr val="tx1"/>
                </a:solidFill>
                <a:effectLst/>
              </a:rPr>
              <a:t>accounts should not be established solely for individual charitable drives.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Requests </a:t>
            </a:r>
            <a:r>
              <a:rPr lang="en-US" sz="11200" b="1" dirty="0">
                <a:solidFill>
                  <a:schemeClr val="tx1"/>
                </a:solidFill>
                <a:effectLst/>
              </a:rPr>
              <a:t>to the principals should be in writing and occur only after a need for the new account is determined.</a:t>
            </a:r>
          </a:p>
          <a:p>
            <a:pPr marL="800100" lvl="1" indent="-342900" algn="l">
              <a:buFont typeface="Arial" panose="020B0604020202020204" pitchFamily="34" charset="0"/>
              <a:buChar char="•"/>
              <a:defRPr/>
            </a:pPr>
            <a:r>
              <a:rPr lang="en-US" sz="11200" b="1" dirty="0">
                <a:solidFill>
                  <a:schemeClr val="tx1"/>
                </a:solidFill>
                <a:effectLst/>
              </a:rPr>
              <a:t>BANK ACCOUNTS ARE AUTHORIZED ONLY AT BANKS DETERMINED BY FISCAL CONTROL/TREASURY</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20</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Initiating/Terminating Accounts</a:t>
            </a:r>
            <a:endParaRPr lang="en-US" sz="4000" dirty="0"/>
          </a:p>
        </p:txBody>
      </p:sp>
    </p:spTree>
    <p:extLst>
      <p:ext uri="{BB962C8B-B14F-4D97-AF65-F5344CB8AC3E}">
        <p14:creationId xmlns:p14="http://schemas.microsoft.com/office/powerpoint/2010/main" val="3272416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All </a:t>
            </a:r>
            <a:r>
              <a:rPr lang="en-US" sz="11200" b="1" dirty="0" smtClean="0">
                <a:solidFill>
                  <a:schemeClr val="tx1"/>
                </a:solidFill>
                <a:effectLst/>
              </a:rPr>
              <a:t>payments </a:t>
            </a:r>
            <a:r>
              <a:rPr lang="en-US" sz="11200" b="1" dirty="0">
                <a:solidFill>
                  <a:schemeClr val="tx1"/>
                </a:solidFill>
                <a:effectLst/>
              </a:rPr>
              <a:t>for activity </a:t>
            </a:r>
            <a:r>
              <a:rPr lang="en-US" sz="11200" b="1" dirty="0" smtClean="0">
                <a:solidFill>
                  <a:schemeClr val="tx1"/>
                </a:solidFill>
                <a:effectLst/>
              </a:rPr>
              <a:t>fund </a:t>
            </a:r>
            <a:r>
              <a:rPr lang="en-US" sz="11200" b="1" dirty="0">
                <a:solidFill>
                  <a:schemeClr val="tx1"/>
                </a:solidFill>
                <a:effectLst/>
              </a:rPr>
              <a:t>purchases should be made by check.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No </a:t>
            </a:r>
            <a:r>
              <a:rPr lang="en-US" sz="11200" b="1" dirty="0">
                <a:solidFill>
                  <a:schemeClr val="tx1"/>
                </a:solidFill>
                <a:effectLst/>
              </a:rPr>
              <a:t>expenses should be paid in cash directly from dues, collections, sales or other cash receipts.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Checks </a:t>
            </a:r>
            <a:r>
              <a:rPr lang="en-US" sz="11200" b="1" dirty="0">
                <a:solidFill>
                  <a:schemeClr val="tx1"/>
                </a:solidFill>
                <a:effectLst/>
              </a:rPr>
              <a:t>will not be made payable to "Cash."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Blank </a:t>
            </a:r>
            <a:r>
              <a:rPr lang="en-US" sz="11200" b="1">
                <a:solidFill>
                  <a:schemeClr val="tx1"/>
                </a:solidFill>
                <a:effectLst/>
              </a:rPr>
              <a:t>pre-signed </a:t>
            </a:r>
            <a:r>
              <a:rPr lang="en-US" sz="11200" b="1" smtClean="0">
                <a:solidFill>
                  <a:schemeClr val="tx1"/>
                </a:solidFill>
                <a:effectLst/>
              </a:rPr>
              <a:t>checks cannot </a:t>
            </a:r>
            <a:r>
              <a:rPr lang="en-US" sz="11200" b="1" dirty="0">
                <a:solidFill>
                  <a:schemeClr val="tx1"/>
                </a:solidFill>
                <a:effectLst/>
              </a:rPr>
              <a:t>be issued.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Debits/withdrawals cannot </a:t>
            </a:r>
            <a:r>
              <a:rPr lang="en-US" sz="11200" b="1" dirty="0">
                <a:solidFill>
                  <a:schemeClr val="tx1"/>
                </a:solidFill>
                <a:effectLst/>
              </a:rPr>
              <a:t>be made at the bank counter.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Credit/debit/ATM </a:t>
            </a:r>
            <a:r>
              <a:rPr lang="en-US" sz="11200" b="1" dirty="0">
                <a:solidFill>
                  <a:schemeClr val="tx1"/>
                </a:solidFill>
                <a:effectLst/>
              </a:rPr>
              <a:t>card transactions cannot be made.</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21</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Cash Payments</a:t>
            </a:r>
            <a:endParaRPr lang="en-US" sz="4000" dirty="0"/>
          </a:p>
        </p:txBody>
      </p:sp>
    </p:spTree>
    <p:extLst>
      <p:ext uri="{BB962C8B-B14F-4D97-AF65-F5344CB8AC3E}">
        <p14:creationId xmlns:p14="http://schemas.microsoft.com/office/powerpoint/2010/main" val="3773113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Student activity funds shall not be used to make loans for any purpose.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Student </a:t>
            </a:r>
            <a:r>
              <a:rPr lang="en-US" sz="11200" b="1" dirty="0">
                <a:solidFill>
                  <a:schemeClr val="tx1"/>
                </a:solidFill>
                <a:effectLst/>
              </a:rPr>
              <a:t>activity </a:t>
            </a:r>
            <a:r>
              <a:rPr lang="en-US" sz="11200" b="1" dirty="0" smtClean="0">
                <a:solidFill>
                  <a:schemeClr val="tx1"/>
                </a:solidFill>
                <a:effectLst/>
              </a:rPr>
              <a:t>funds </a:t>
            </a:r>
            <a:r>
              <a:rPr lang="en-US" sz="11200" b="1" dirty="0">
                <a:solidFill>
                  <a:schemeClr val="tx1"/>
                </a:solidFill>
                <a:effectLst/>
              </a:rPr>
              <a:t>will not be used to make purchases by an individual for other organizations.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It </a:t>
            </a:r>
            <a:r>
              <a:rPr lang="en-US" sz="11200" b="1" dirty="0">
                <a:solidFill>
                  <a:schemeClr val="tx1"/>
                </a:solidFill>
                <a:effectLst/>
              </a:rPr>
              <a:t>is against policy to use student activity funds to make privileged or tax-free purchases for any school employee or other person.</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22</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Loans and Purchases</a:t>
            </a:r>
            <a:endParaRPr lang="en-US" sz="4000" dirty="0"/>
          </a:p>
        </p:txBody>
      </p:sp>
    </p:spTree>
    <p:extLst>
      <p:ext uri="{BB962C8B-B14F-4D97-AF65-F5344CB8AC3E}">
        <p14:creationId xmlns:p14="http://schemas.microsoft.com/office/powerpoint/2010/main" val="3933292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District policy requires that purchases of materials or supplies by any organization, club, class or group in excess of five thousand dollars ($5,000) shall be made upon solicitation of three or more quotations or bids.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Purchases </a:t>
            </a:r>
            <a:r>
              <a:rPr lang="en-US" sz="11200" b="1" dirty="0">
                <a:solidFill>
                  <a:schemeClr val="tx1"/>
                </a:solidFill>
                <a:effectLst/>
              </a:rPr>
              <a:t>must be made from the lowest responsible bidder on the basis of price, quality and service.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Purchases </a:t>
            </a:r>
            <a:r>
              <a:rPr lang="en-US" sz="11200" b="1" dirty="0">
                <a:solidFill>
                  <a:schemeClr val="tx1"/>
                </a:solidFill>
                <a:effectLst/>
              </a:rPr>
              <a:t>over $5,000 require approval by the Board. </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23</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Bidding</a:t>
            </a:r>
            <a:endParaRPr lang="en-US" sz="4000" dirty="0"/>
          </a:p>
        </p:txBody>
      </p:sp>
    </p:spTree>
    <p:extLst>
      <p:ext uri="{BB962C8B-B14F-4D97-AF65-F5344CB8AC3E}">
        <p14:creationId xmlns:p14="http://schemas.microsoft.com/office/powerpoint/2010/main" val="2232502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Services </a:t>
            </a:r>
            <a:r>
              <a:rPr lang="en-US" sz="11200" b="1" dirty="0">
                <a:solidFill>
                  <a:schemeClr val="tx1"/>
                </a:solidFill>
                <a:effectLst/>
              </a:rPr>
              <a:t>such as those of prom hotels and music groups are not subject to bidding.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Purchases </a:t>
            </a:r>
            <a:r>
              <a:rPr lang="en-US" sz="11200" b="1" dirty="0">
                <a:solidFill>
                  <a:schemeClr val="tx1"/>
                </a:solidFill>
                <a:effectLst/>
              </a:rPr>
              <a:t>of materials such as rings, yearbooks and pictures, if made directly by the students and no </a:t>
            </a:r>
            <a:r>
              <a:rPr lang="en-US" sz="11200" b="1" dirty="0" smtClean="0">
                <a:solidFill>
                  <a:schemeClr val="tx1"/>
                </a:solidFill>
                <a:effectLst/>
              </a:rPr>
              <a:t>transactions </a:t>
            </a:r>
            <a:r>
              <a:rPr lang="en-US" sz="11200" b="1" dirty="0">
                <a:solidFill>
                  <a:schemeClr val="tx1"/>
                </a:solidFill>
                <a:effectLst/>
              </a:rPr>
              <a:t>go through the student activity funds, will not require bidding.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If </a:t>
            </a:r>
            <a:r>
              <a:rPr lang="en-US" sz="11200" b="1" dirty="0">
                <a:solidFill>
                  <a:schemeClr val="tx1"/>
                </a:solidFill>
                <a:effectLst/>
              </a:rPr>
              <a:t>they are purchased through the student activity fund, bidding is required.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Long-term </a:t>
            </a:r>
            <a:r>
              <a:rPr lang="en-US" sz="11200" b="1" dirty="0">
                <a:solidFill>
                  <a:schemeClr val="tx1"/>
                </a:solidFill>
                <a:effectLst/>
              </a:rPr>
              <a:t>contracts may be desirable and service should certainly be considered when reviewing bids.</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24</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Bidding</a:t>
            </a:r>
            <a:endParaRPr lang="en-US" sz="4000" dirty="0"/>
          </a:p>
        </p:txBody>
      </p:sp>
    </p:spTree>
    <p:extLst>
      <p:ext uri="{BB962C8B-B14F-4D97-AF65-F5344CB8AC3E}">
        <p14:creationId xmlns:p14="http://schemas.microsoft.com/office/powerpoint/2010/main" val="1446423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Student groups may obligate themselves by </a:t>
            </a:r>
            <a:r>
              <a:rPr lang="en-US" sz="11200" b="1" dirty="0" smtClean="0">
                <a:solidFill>
                  <a:schemeClr val="tx1"/>
                </a:solidFill>
                <a:effectLst/>
              </a:rPr>
              <a:t>contracts </a:t>
            </a:r>
            <a:r>
              <a:rPr lang="en-US" sz="11200" b="1" dirty="0">
                <a:solidFill>
                  <a:schemeClr val="tx1"/>
                </a:solidFill>
                <a:effectLst/>
              </a:rPr>
              <a:t>for </a:t>
            </a:r>
            <a:r>
              <a:rPr lang="en-US" sz="11200" b="1" dirty="0" smtClean="0">
                <a:solidFill>
                  <a:schemeClr val="tx1"/>
                </a:solidFill>
                <a:effectLst/>
              </a:rPr>
              <a:t>services </a:t>
            </a:r>
            <a:r>
              <a:rPr lang="en-US" sz="11200" b="1" dirty="0">
                <a:solidFill>
                  <a:schemeClr val="tx1"/>
                </a:solidFill>
                <a:effectLst/>
              </a:rPr>
              <a:t>with the approval of the faculty </a:t>
            </a:r>
            <a:r>
              <a:rPr lang="en-US" sz="11200" b="1" dirty="0" smtClean="0">
                <a:solidFill>
                  <a:schemeClr val="tx1"/>
                </a:solidFill>
                <a:effectLst/>
              </a:rPr>
              <a:t>adviser, the </a:t>
            </a:r>
            <a:r>
              <a:rPr lang="en-US" sz="11200" b="1" dirty="0">
                <a:solidFill>
                  <a:schemeClr val="tx1"/>
                </a:solidFill>
                <a:effectLst/>
              </a:rPr>
              <a:t>building </a:t>
            </a:r>
            <a:r>
              <a:rPr lang="en-US" sz="11200" b="1" dirty="0" smtClean="0">
                <a:solidFill>
                  <a:schemeClr val="tx1"/>
                </a:solidFill>
                <a:effectLst/>
              </a:rPr>
              <a:t>principal and the superintendent </a:t>
            </a:r>
            <a:r>
              <a:rPr lang="en-US" sz="11200" b="1" dirty="0">
                <a:solidFill>
                  <a:schemeClr val="tx1"/>
                </a:solidFill>
                <a:effectLst/>
              </a:rPr>
              <a:t>provided that </a:t>
            </a:r>
            <a:r>
              <a:rPr lang="en-US" sz="11200" b="1" dirty="0" smtClean="0">
                <a:solidFill>
                  <a:schemeClr val="tx1"/>
                </a:solidFill>
                <a:effectLst/>
              </a:rPr>
              <a:t>legal requirements </a:t>
            </a:r>
            <a:r>
              <a:rPr lang="en-US" sz="11200" b="1" dirty="0">
                <a:solidFill>
                  <a:schemeClr val="tx1"/>
                </a:solidFill>
                <a:effectLst/>
              </a:rPr>
              <a:t>for bidding and </a:t>
            </a:r>
            <a:r>
              <a:rPr lang="en-US" sz="11200" b="1" dirty="0" smtClean="0">
                <a:solidFill>
                  <a:schemeClr val="tx1"/>
                </a:solidFill>
                <a:effectLst/>
              </a:rPr>
              <a:t>district </a:t>
            </a:r>
            <a:r>
              <a:rPr lang="en-US" sz="11200" b="1" dirty="0">
                <a:solidFill>
                  <a:schemeClr val="tx1"/>
                </a:solidFill>
                <a:effectLst/>
              </a:rPr>
              <a:t>policies are followed.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Contracts</a:t>
            </a:r>
            <a:r>
              <a:rPr lang="en-US" sz="11200" b="1" dirty="0">
                <a:solidFill>
                  <a:schemeClr val="tx1"/>
                </a:solidFill>
                <a:effectLst/>
              </a:rPr>
              <a:t>, presented by vendors such as </a:t>
            </a:r>
            <a:r>
              <a:rPr lang="en-US" sz="11200" b="1" dirty="0" smtClean="0">
                <a:solidFill>
                  <a:schemeClr val="tx1"/>
                </a:solidFill>
                <a:effectLst/>
              </a:rPr>
              <a:t>musical groups </a:t>
            </a:r>
            <a:r>
              <a:rPr lang="en-US" sz="11200" b="1" dirty="0">
                <a:solidFill>
                  <a:schemeClr val="tx1"/>
                </a:solidFill>
                <a:effectLst/>
              </a:rPr>
              <a:t>and yearbook publishers, should be reviewed by Fiscal Control and/or solicitor, as well as by the principal.</a:t>
            </a: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25</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Contracts</a:t>
            </a:r>
            <a:endParaRPr lang="en-US" sz="4000" dirty="0"/>
          </a:p>
        </p:txBody>
      </p:sp>
    </p:spTree>
    <p:extLst>
      <p:ext uri="{BB962C8B-B14F-4D97-AF65-F5344CB8AC3E}">
        <p14:creationId xmlns:p14="http://schemas.microsoft.com/office/powerpoint/2010/main" val="577668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When should cash payments be made?</a:t>
            </a:r>
          </a:p>
          <a:p>
            <a:pPr marL="800100" lvl="1" indent="-342900" algn="l">
              <a:buFont typeface="Arial" panose="020B0604020202020204" pitchFamily="34" charset="0"/>
              <a:buChar char="•"/>
              <a:defRPr/>
            </a:pPr>
            <a:r>
              <a:rPr lang="en-US" sz="11200" b="1" dirty="0" smtClean="0">
                <a:solidFill>
                  <a:schemeClr val="tx1"/>
                </a:solidFill>
                <a:effectLst/>
              </a:rPr>
              <a:t>What dollar amount requires purchases to be approved by the Board?</a:t>
            </a: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26</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Quiz</a:t>
            </a:r>
            <a:endParaRPr lang="en-US" sz="4000" dirty="0"/>
          </a:p>
        </p:txBody>
      </p:sp>
    </p:spTree>
    <p:extLst>
      <p:ext uri="{BB962C8B-B14F-4D97-AF65-F5344CB8AC3E}">
        <p14:creationId xmlns:p14="http://schemas.microsoft.com/office/powerpoint/2010/main" val="4245254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The student activity funds will not have any petty cash funds.</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27</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Petty Cash</a:t>
            </a:r>
            <a:endParaRPr lang="en-US" sz="4000" dirty="0"/>
          </a:p>
        </p:txBody>
      </p:sp>
    </p:spTree>
    <p:extLst>
      <p:ext uri="{BB962C8B-B14F-4D97-AF65-F5344CB8AC3E}">
        <p14:creationId xmlns:p14="http://schemas.microsoft.com/office/powerpoint/2010/main" val="2730915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When the interest of membership </a:t>
            </a:r>
            <a:r>
              <a:rPr lang="en-US" sz="11200" b="1" dirty="0" smtClean="0">
                <a:solidFill>
                  <a:schemeClr val="tx1"/>
                </a:solidFill>
                <a:effectLst/>
              </a:rPr>
              <a:t>in </a:t>
            </a:r>
            <a:r>
              <a:rPr lang="en-US" sz="11200" b="1" dirty="0">
                <a:solidFill>
                  <a:schemeClr val="tx1"/>
                </a:solidFill>
                <a:effectLst/>
              </a:rPr>
              <a:t>a student club or organization funded by the students themselves declines to the point where organizational activities cease and there is a financial balance in the account, the money will be returned to the remaining club members if they are still in school and can be identified readily as having contributed to the balance, or the balance may be transferred to the </a:t>
            </a:r>
            <a:r>
              <a:rPr lang="en-US" sz="11200" b="1" dirty="0" smtClean="0">
                <a:solidFill>
                  <a:schemeClr val="tx1"/>
                </a:solidFill>
                <a:effectLst/>
              </a:rPr>
              <a:t>general activity.</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28</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Unused Funds</a:t>
            </a:r>
            <a:endParaRPr lang="en-US" sz="4000" dirty="0"/>
          </a:p>
        </p:txBody>
      </p:sp>
    </p:spTree>
    <p:extLst>
      <p:ext uri="{BB962C8B-B14F-4D97-AF65-F5344CB8AC3E}">
        <p14:creationId xmlns:p14="http://schemas.microsoft.com/office/powerpoint/2010/main" val="3156296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The purchase of items for which commissions are paid will be avoided. A reduced sale price shall replace commissions.</a:t>
            </a:r>
          </a:p>
          <a:p>
            <a:pPr lvl="1" algn="l">
              <a:defRPr/>
            </a:pPr>
            <a:endParaRPr lang="en-US" sz="11200" b="1" dirty="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The student activity </a:t>
            </a:r>
            <a:r>
              <a:rPr lang="en-US" sz="11200" b="1" dirty="0" smtClean="0">
                <a:solidFill>
                  <a:schemeClr val="tx1"/>
                </a:solidFill>
                <a:effectLst/>
              </a:rPr>
              <a:t>funds </a:t>
            </a:r>
            <a:r>
              <a:rPr lang="en-US" sz="11200" b="1" dirty="0">
                <a:solidFill>
                  <a:schemeClr val="tx1"/>
                </a:solidFill>
                <a:effectLst/>
              </a:rPr>
              <a:t>are not to be utilized for such non-school funds as faculty accounts, booster club accounts, </a:t>
            </a:r>
            <a:r>
              <a:rPr lang="en-US" sz="11200" b="1" dirty="0" smtClean="0">
                <a:solidFill>
                  <a:schemeClr val="tx1"/>
                </a:solidFill>
                <a:effectLst/>
              </a:rPr>
              <a:t>PTA/PTO </a:t>
            </a:r>
            <a:r>
              <a:rPr lang="en-US" sz="11200" b="1" dirty="0">
                <a:solidFill>
                  <a:schemeClr val="tx1"/>
                </a:solidFill>
                <a:effectLst/>
              </a:rPr>
              <a:t>accounts and the like.</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29</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Commissions and Non-School Funds</a:t>
            </a:r>
            <a:endParaRPr lang="en-US" sz="3600" dirty="0"/>
          </a:p>
        </p:txBody>
      </p:sp>
    </p:spTree>
    <p:extLst>
      <p:ext uri="{BB962C8B-B14F-4D97-AF65-F5344CB8AC3E}">
        <p14:creationId xmlns:p14="http://schemas.microsoft.com/office/powerpoint/2010/main" val="3049991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2" name="Title 1"/>
          <p:cNvSpPr>
            <a:spLocks noGrp="1"/>
          </p:cNvSpPr>
          <p:nvPr>
            <p:ph type="ctrTitle"/>
          </p:nvPr>
        </p:nvSpPr>
        <p:spPr>
          <a:xfrm>
            <a:off x="777240" y="2188817"/>
            <a:ext cx="7543800" cy="731328"/>
          </a:xfrm>
        </p:spPr>
        <p:txBody>
          <a:bodyPr/>
          <a:lstStyle/>
          <a:p>
            <a:pPr algn="ctr"/>
            <a:r>
              <a:rPr lang="en-US" sz="4000" dirty="0" smtClean="0"/>
              <a:t>Student Activity Accounts</a:t>
            </a:r>
            <a:endParaRPr lang="en-US" sz="4000" dirty="0"/>
          </a:p>
        </p:txBody>
      </p:sp>
      <p:sp>
        <p:nvSpPr>
          <p:cNvPr id="6" name="Content Placeholder 1"/>
          <p:cNvSpPr>
            <a:spLocks noGrp="1"/>
          </p:cNvSpPr>
          <p:nvPr>
            <p:ph type="subTitle" idx="1"/>
          </p:nvPr>
        </p:nvSpPr>
        <p:spPr>
          <a:xfrm>
            <a:off x="381000" y="3701195"/>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r>
              <a:rPr lang="en-US" sz="11200" b="1" dirty="0">
                <a:solidFill>
                  <a:schemeClr val="tx1"/>
                </a:solidFill>
                <a:effectLst/>
              </a:rPr>
              <a:t>The student activity funds will operate with a separate tracking for each different activity at the building level.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Each </a:t>
            </a:r>
            <a:r>
              <a:rPr lang="en-US" sz="11200" b="1" dirty="0">
                <a:solidFill>
                  <a:schemeClr val="tx1"/>
                </a:solidFill>
                <a:effectLst/>
              </a:rPr>
              <a:t>specific account will be operated by student organizations and classes under the supervision of faculty advisers.</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a:t>
            </a:fld>
            <a:endParaRPr lang="en-US" dirty="0" smtClean="0">
              <a:solidFill>
                <a:srgbClr val="252525">
                  <a:alpha val="60000"/>
                </a:srgbClr>
              </a:solidFill>
            </a:endParaRPr>
          </a:p>
        </p:txBody>
      </p:sp>
    </p:spTree>
    <p:extLst>
      <p:ext uri="{BB962C8B-B14F-4D97-AF65-F5344CB8AC3E}">
        <p14:creationId xmlns:p14="http://schemas.microsoft.com/office/powerpoint/2010/main" val="746162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All school district employees who are to be paid for duties performed at a function of a student organization will be paid through the district's payroll with regular deductions.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When </a:t>
            </a:r>
            <a:r>
              <a:rPr lang="en-US" sz="11200" b="1" dirty="0">
                <a:solidFill>
                  <a:schemeClr val="tx1"/>
                </a:solidFill>
                <a:effectLst/>
              </a:rPr>
              <a:t>necessary, the student organization will reimburse the general </a:t>
            </a:r>
            <a:r>
              <a:rPr lang="en-US" sz="11200" b="1" dirty="0" smtClean="0">
                <a:solidFill>
                  <a:schemeClr val="tx1"/>
                </a:solidFill>
                <a:effectLst/>
              </a:rPr>
              <a:t>fund </a:t>
            </a:r>
            <a:r>
              <a:rPr lang="en-US" sz="11200" b="1" dirty="0">
                <a:solidFill>
                  <a:schemeClr val="tx1"/>
                </a:solidFill>
                <a:effectLst/>
              </a:rPr>
              <a:t>for the payments</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30</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Employees</a:t>
            </a:r>
            <a:endParaRPr lang="en-US" sz="3600" dirty="0"/>
          </a:p>
        </p:txBody>
      </p:sp>
    </p:spTree>
    <p:extLst>
      <p:ext uri="{BB962C8B-B14F-4D97-AF65-F5344CB8AC3E}">
        <p14:creationId xmlns:p14="http://schemas.microsoft.com/office/powerpoint/2010/main" val="2897543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Is petty cash allowed?</a:t>
            </a:r>
          </a:p>
          <a:p>
            <a:pPr marL="800100" lvl="1" indent="-342900" algn="l">
              <a:buFont typeface="Arial" panose="020B0604020202020204" pitchFamily="34" charset="0"/>
              <a:buChar char="•"/>
              <a:defRPr/>
            </a:pPr>
            <a:r>
              <a:rPr lang="en-US" sz="11200" b="1" dirty="0" smtClean="0">
                <a:solidFill>
                  <a:schemeClr val="tx1"/>
                </a:solidFill>
                <a:effectLst/>
              </a:rPr>
              <a:t>Is it appropriate to pay commissions?</a:t>
            </a:r>
          </a:p>
          <a:p>
            <a:pPr marL="800100" lvl="1" indent="-342900" algn="l">
              <a:buFont typeface="Arial" panose="020B0604020202020204" pitchFamily="34" charset="0"/>
              <a:buChar char="•"/>
              <a:defRPr/>
            </a:pPr>
            <a:r>
              <a:rPr lang="en-US" sz="11200" b="1" dirty="0" smtClean="0">
                <a:solidFill>
                  <a:schemeClr val="tx1"/>
                </a:solidFill>
                <a:effectLst/>
              </a:rPr>
              <a:t>How are employees to be paid?</a:t>
            </a: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31</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Quiz</a:t>
            </a:r>
            <a:endParaRPr lang="en-US" sz="3600" dirty="0"/>
          </a:p>
        </p:txBody>
      </p:sp>
    </p:spTree>
    <p:extLst>
      <p:ext uri="{BB962C8B-B14F-4D97-AF65-F5344CB8AC3E}">
        <p14:creationId xmlns:p14="http://schemas.microsoft.com/office/powerpoint/2010/main" val="949707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The Principal will have overall supervision of all fundraising activities that take place on school grounds, whether organized and sponsored by the school, parent organization or both.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The </a:t>
            </a:r>
            <a:r>
              <a:rPr lang="en-US" sz="11200" b="1" dirty="0">
                <a:solidFill>
                  <a:schemeClr val="tx1"/>
                </a:solidFill>
                <a:effectLst/>
              </a:rPr>
              <a:t>Principal must be an authorized signer on all bank accounts for the school </a:t>
            </a:r>
            <a:r>
              <a:rPr lang="en-US" sz="11200" b="1" dirty="0" smtClean="0">
                <a:solidFill>
                  <a:schemeClr val="tx1"/>
                </a:solidFill>
                <a:effectLst/>
              </a:rPr>
              <a:t>but not a </a:t>
            </a:r>
            <a:r>
              <a:rPr lang="en-US" sz="11200" b="1" dirty="0">
                <a:solidFill>
                  <a:schemeClr val="tx1"/>
                </a:solidFill>
                <a:effectLst/>
              </a:rPr>
              <a:t>parent organization</a:t>
            </a:r>
            <a:r>
              <a:rPr lang="en-US" sz="11200" b="1" dirty="0" smtClean="0">
                <a:solidFill>
                  <a:schemeClr val="tx1"/>
                </a:solidFill>
                <a:effectLst/>
              </a:rPr>
              <a:t>.</a:t>
            </a:r>
            <a:endParaRPr lang="en-US" sz="11200"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32</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Fundraising Activities</a:t>
            </a:r>
            <a:endParaRPr lang="en-US" sz="3600" dirty="0"/>
          </a:p>
        </p:txBody>
      </p:sp>
    </p:spTree>
    <p:extLst>
      <p:ext uri="{BB962C8B-B14F-4D97-AF65-F5344CB8AC3E}">
        <p14:creationId xmlns:p14="http://schemas.microsoft.com/office/powerpoint/2010/main" val="1292473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The </a:t>
            </a:r>
            <a:r>
              <a:rPr lang="en-US" sz="11200" b="1" dirty="0">
                <a:solidFill>
                  <a:schemeClr val="tx1"/>
                </a:solidFill>
                <a:effectLst/>
              </a:rPr>
              <a:t>Principal must maintain a completed Fundraising Approval Form on file for each planned activity.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This </a:t>
            </a:r>
            <a:r>
              <a:rPr lang="en-US" sz="11200" b="1" dirty="0">
                <a:solidFill>
                  <a:schemeClr val="tx1"/>
                </a:solidFill>
                <a:effectLst/>
              </a:rPr>
              <a:t>form should include a description of the activity, a statement of the </a:t>
            </a:r>
            <a:r>
              <a:rPr lang="en-US" sz="11200" b="1" dirty="0" smtClean="0">
                <a:solidFill>
                  <a:schemeClr val="tx1"/>
                </a:solidFill>
                <a:effectLst/>
              </a:rPr>
              <a:t>fundraiser's </a:t>
            </a:r>
            <a:r>
              <a:rPr lang="en-US" sz="11200" b="1" dirty="0">
                <a:solidFill>
                  <a:schemeClr val="tx1"/>
                </a:solidFill>
                <a:effectLst/>
              </a:rPr>
              <a:t>purpose, the anticipated gross receipts and net proceeds and copies of any contractual agreements relating to the activity.</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33</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Fundraising Activities</a:t>
            </a:r>
            <a:endParaRPr lang="en-US" sz="3600" dirty="0"/>
          </a:p>
        </p:txBody>
      </p:sp>
    </p:spTree>
    <p:extLst>
      <p:ext uri="{BB962C8B-B14F-4D97-AF65-F5344CB8AC3E}">
        <p14:creationId xmlns:p14="http://schemas.microsoft.com/office/powerpoint/2010/main" val="3760279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34</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86462" y="844743"/>
            <a:ext cx="6570699" cy="601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451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35</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7663" y="755650"/>
            <a:ext cx="70358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460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All refunds will only be made by check and will only be made provided the appropriate documentation is presented</a:t>
            </a:r>
            <a:r>
              <a:rPr lang="en-US" sz="11200" b="1" dirty="0" smtClean="0">
                <a:solidFill>
                  <a:schemeClr val="tx1"/>
                </a:solidFill>
                <a:effectLst/>
              </a:rPr>
              <a:t>.</a:t>
            </a:r>
            <a:endParaRPr lang="en-US" sz="11200" b="1" dirty="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Upon completion of the fundraising activity, the Principal should maintain on file a summary detailing the net proceeds, certification that all expenses have been paid and a statement that the proceeds will be used as previously stated on the Approval form.</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36</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Fundraising Activities</a:t>
            </a:r>
            <a:endParaRPr lang="en-US" sz="3600" dirty="0"/>
          </a:p>
        </p:txBody>
      </p:sp>
    </p:spTree>
    <p:extLst>
      <p:ext uri="{BB962C8B-B14F-4D97-AF65-F5344CB8AC3E}">
        <p14:creationId xmlns:p14="http://schemas.microsoft.com/office/powerpoint/2010/main" val="4192137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37</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7491" y="-647701"/>
            <a:ext cx="6384141" cy="73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399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The parent organization is entitled to receive all proceeds from activities organized and sponsored solely by the parent organization.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Activities </a:t>
            </a:r>
            <a:r>
              <a:rPr lang="en-US" sz="11200" b="1" dirty="0">
                <a:solidFill>
                  <a:schemeClr val="tx1"/>
                </a:solidFill>
                <a:effectLst/>
              </a:rPr>
              <a:t>held on school grounds must be approved in advance by the Principal, and, upon completion of the event, a final report must be submitted to the Principal</a:t>
            </a: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38</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Fundraising Activities</a:t>
            </a:r>
            <a:endParaRPr lang="en-US" sz="3600" dirty="0"/>
          </a:p>
        </p:txBody>
      </p:sp>
    </p:spTree>
    <p:extLst>
      <p:ext uri="{BB962C8B-B14F-4D97-AF65-F5344CB8AC3E}">
        <p14:creationId xmlns:p14="http://schemas.microsoft.com/office/powerpoint/2010/main" val="2116929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Who is in charge of fundraising?</a:t>
            </a:r>
          </a:p>
          <a:p>
            <a:pPr marL="800100" lvl="1" indent="-342900" algn="l">
              <a:buFont typeface="Arial" panose="020B0604020202020204" pitchFamily="34" charset="0"/>
              <a:buChar char="•"/>
              <a:defRPr/>
            </a:pPr>
            <a:r>
              <a:rPr lang="en-US" sz="11200" b="1" dirty="0" smtClean="0">
                <a:solidFill>
                  <a:schemeClr val="tx1"/>
                </a:solidFill>
                <a:effectLst/>
              </a:rPr>
              <a:t>Is there a required fundraising form?</a:t>
            </a:r>
          </a:p>
          <a:p>
            <a:pPr marL="800100" lvl="1" indent="-342900" algn="l">
              <a:buFont typeface="Arial" panose="020B0604020202020204" pitchFamily="34" charset="0"/>
              <a:buChar char="•"/>
              <a:defRPr/>
            </a:pPr>
            <a:r>
              <a:rPr lang="en-US" sz="11200" b="1" dirty="0" smtClean="0">
                <a:solidFill>
                  <a:schemeClr val="tx1"/>
                </a:solidFill>
                <a:effectLst/>
              </a:rPr>
              <a:t>Can parent organizations hold fundraisers on school grounds and if so who should approve in advance?</a:t>
            </a: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39</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Quiz</a:t>
            </a:r>
            <a:endParaRPr lang="en-US" sz="3600" dirty="0"/>
          </a:p>
        </p:txBody>
      </p:sp>
    </p:spTree>
    <p:extLst>
      <p:ext uri="{BB962C8B-B14F-4D97-AF65-F5344CB8AC3E}">
        <p14:creationId xmlns:p14="http://schemas.microsoft.com/office/powerpoint/2010/main" val="1315550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Cash receipts will be </a:t>
            </a:r>
            <a:r>
              <a:rPr lang="en-US" sz="11200" b="1" dirty="0">
                <a:solidFill>
                  <a:schemeClr val="tx1"/>
                </a:solidFill>
                <a:effectLst/>
              </a:rPr>
              <a:t>pre-numbered receipt forms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Moneys </a:t>
            </a:r>
            <a:r>
              <a:rPr lang="en-US" sz="11200" b="1" dirty="0">
                <a:solidFill>
                  <a:schemeClr val="tx1"/>
                </a:solidFill>
                <a:effectLst/>
              </a:rPr>
              <a:t>for deposit </a:t>
            </a:r>
            <a:r>
              <a:rPr lang="en-US" sz="11200" b="1" dirty="0" smtClean="0">
                <a:solidFill>
                  <a:schemeClr val="tx1"/>
                </a:solidFill>
                <a:effectLst/>
              </a:rPr>
              <a:t>are </a:t>
            </a:r>
            <a:r>
              <a:rPr lang="en-US" sz="11200" b="1" dirty="0">
                <a:solidFill>
                  <a:schemeClr val="tx1"/>
                </a:solidFill>
                <a:effectLst/>
              </a:rPr>
              <a:t>to be presented to the building principal or his/her designee on a daily basis.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All </a:t>
            </a:r>
            <a:r>
              <a:rPr lang="en-US" sz="11200" b="1" dirty="0">
                <a:solidFill>
                  <a:schemeClr val="tx1"/>
                </a:solidFill>
                <a:effectLst/>
              </a:rPr>
              <a:t>deposits </a:t>
            </a:r>
            <a:r>
              <a:rPr lang="en-US" sz="11200" b="1" dirty="0" smtClean="0">
                <a:solidFill>
                  <a:schemeClr val="tx1"/>
                </a:solidFill>
                <a:effectLst/>
              </a:rPr>
              <a:t>will have an </a:t>
            </a:r>
            <a:r>
              <a:rPr lang="en-US" sz="11200" b="1" dirty="0">
                <a:solidFill>
                  <a:schemeClr val="tx1"/>
                </a:solidFill>
                <a:effectLst/>
              </a:rPr>
              <a:t>approved deposit receipt, prepared in duplicate, showing the organization to be credited, the </a:t>
            </a:r>
            <a:r>
              <a:rPr lang="en-US" sz="11200" b="1" dirty="0" smtClean="0">
                <a:solidFill>
                  <a:schemeClr val="tx1"/>
                </a:solidFill>
                <a:effectLst/>
              </a:rPr>
              <a:t>amount </a:t>
            </a:r>
            <a:r>
              <a:rPr lang="en-US" sz="11200" b="1" dirty="0">
                <a:solidFill>
                  <a:schemeClr val="tx1"/>
                </a:solidFill>
                <a:effectLst/>
              </a:rPr>
              <a:t>for deposit and signed by the </a:t>
            </a:r>
            <a:r>
              <a:rPr lang="en-US" sz="11200" b="1" dirty="0" smtClean="0">
                <a:solidFill>
                  <a:schemeClr val="tx1"/>
                </a:solidFill>
                <a:effectLst/>
              </a:rPr>
              <a:t>staff member </a:t>
            </a:r>
            <a:r>
              <a:rPr lang="en-US" sz="11200" b="1" dirty="0">
                <a:solidFill>
                  <a:schemeClr val="tx1"/>
                </a:solidFill>
                <a:effectLst/>
              </a:rPr>
              <a:t>presenting the deposit. </a:t>
            </a:r>
            <a:endParaRPr lang="en-US" sz="11200" b="1" dirty="0" smtClean="0">
              <a:solidFill>
                <a:schemeClr val="tx1"/>
              </a:solidFill>
              <a:effectLst/>
            </a:endParaRPr>
          </a:p>
          <a:p>
            <a:pPr lvl="1" algn="l">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4</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Receipts</a:t>
            </a:r>
            <a:endParaRPr lang="en-US" sz="4000" dirty="0"/>
          </a:p>
        </p:txBody>
      </p:sp>
    </p:spTree>
    <p:extLst>
      <p:ext uri="{BB962C8B-B14F-4D97-AF65-F5344CB8AC3E}">
        <p14:creationId xmlns:p14="http://schemas.microsoft.com/office/powerpoint/2010/main" val="2426760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All expenditures that do not benefit the students should be requested using a voucher certification from your GOB budget.</a:t>
            </a: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40</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GOB Expenditures</a:t>
            </a:r>
            <a:endParaRPr lang="en-US" sz="3600" dirty="0"/>
          </a:p>
        </p:txBody>
      </p:sp>
    </p:spTree>
    <p:extLst>
      <p:ext uri="{BB962C8B-B14F-4D97-AF65-F5344CB8AC3E}">
        <p14:creationId xmlns:p14="http://schemas.microsoft.com/office/powerpoint/2010/main" val="1031166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41</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9165" y="958850"/>
            <a:ext cx="5956300" cy="556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037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925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42</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7008" y="214685"/>
            <a:ext cx="6636769" cy="630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86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The deposit is to be verified by the </a:t>
            </a:r>
            <a:r>
              <a:rPr lang="en-US" sz="11200" b="1" dirty="0" smtClean="0">
                <a:solidFill>
                  <a:schemeClr val="tx1"/>
                </a:solidFill>
                <a:effectLst/>
              </a:rPr>
              <a:t>person </a:t>
            </a:r>
            <a:r>
              <a:rPr lang="en-US" sz="11200" b="1" dirty="0">
                <a:solidFill>
                  <a:schemeClr val="tx1"/>
                </a:solidFill>
                <a:effectLst/>
              </a:rPr>
              <a:t>accepting the moneys who will </a:t>
            </a:r>
            <a:r>
              <a:rPr lang="en-US" sz="11200" b="1" dirty="0" smtClean="0">
                <a:solidFill>
                  <a:schemeClr val="tx1"/>
                </a:solidFill>
                <a:effectLst/>
              </a:rPr>
              <a:t>sign </a:t>
            </a:r>
            <a:r>
              <a:rPr lang="en-US" sz="11200" b="1" dirty="0">
                <a:solidFill>
                  <a:schemeClr val="tx1"/>
                </a:solidFill>
                <a:effectLst/>
              </a:rPr>
              <a:t>the </a:t>
            </a:r>
            <a:r>
              <a:rPr lang="en-US" sz="11200" b="1" dirty="0" smtClean="0">
                <a:solidFill>
                  <a:schemeClr val="tx1"/>
                </a:solidFill>
                <a:effectLst/>
              </a:rPr>
              <a:t>receipt</a:t>
            </a:r>
          </a:p>
          <a:p>
            <a:pPr marL="800100" lvl="1" indent="-342900" algn="l">
              <a:buFont typeface="Arial" panose="020B0604020202020204" pitchFamily="34" charset="0"/>
              <a:buChar char="•"/>
              <a:defRPr/>
            </a:pPr>
            <a:r>
              <a:rPr lang="en-US" sz="11200" b="1" dirty="0" smtClean="0">
                <a:solidFill>
                  <a:schemeClr val="tx1"/>
                </a:solidFill>
                <a:effectLst/>
              </a:rPr>
              <a:t>The </a:t>
            </a:r>
            <a:r>
              <a:rPr lang="en-US" sz="11200" b="1" dirty="0">
                <a:solidFill>
                  <a:schemeClr val="tx1"/>
                </a:solidFill>
                <a:effectLst/>
              </a:rPr>
              <a:t>duplicate will be returned to the </a:t>
            </a:r>
            <a:r>
              <a:rPr lang="en-US" sz="11200" b="1" dirty="0" smtClean="0">
                <a:solidFill>
                  <a:schemeClr val="tx1"/>
                </a:solidFill>
                <a:effectLst/>
              </a:rPr>
              <a:t>organization </a:t>
            </a:r>
            <a:r>
              <a:rPr lang="en-US" sz="11200" b="1" dirty="0">
                <a:solidFill>
                  <a:schemeClr val="tx1"/>
                </a:solidFill>
                <a:effectLst/>
              </a:rPr>
              <a:t>and </a:t>
            </a:r>
            <a:r>
              <a:rPr lang="en-US" sz="11200" b="1" dirty="0" smtClean="0">
                <a:solidFill>
                  <a:schemeClr val="tx1"/>
                </a:solidFill>
                <a:effectLst/>
              </a:rPr>
              <a:t>maintained in the </a:t>
            </a:r>
            <a:r>
              <a:rPr lang="en-US" sz="11200" b="1" dirty="0">
                <a:solidFill>
                  <a:schemeClr val="tx1"/>
                </a:solidFill>
                <a:effectLst/>
              </a:rPr>
              <a:t>organization's records until an official receipt is received from the district </a:t>
            </a:r>
            <a:r>
              <a:rPr lang="en-US" sz="11200" b="1" dirty="0" smtClean="0">
                <a:solidFill>
                  <a:schemeClr val="tx1"/>
                </a:solidFill>
                <a:effectLst/>
              </a:rPr>
              <a:t>office</a:t>
            </a:r>
          </a:p>
          <a:p>
            <a:pPr marL="800100" lvl="1" indent="-342900" algn="l">
              <a:buFont typeface="Arial" panose="020B0604020202020204" pitchFamily="34" charset="0"/>
              <a:buChar char="•"/>
              <a:defRPr/>
            </a:pPr>
            <a:r>
              <a:rPr lang="en-US" sz="11200" b="1" dirty="0">
                <a:solidFill>
                  <a:schemeClr val="tx1"/>
                </a:solidFill>
                <a:effectLst/>
              </a:rPr>
              <a:t>All checks should be endorsed "For Deposit </a:t>
            </a:r>
            <a:r>
              <a:rPr lang="en-US" sz="11200" b="1" dirty="0" smtClean="0">
                <a:solidFill>
                  <a:schemeClr val="tx1"/>
                </a:solidFill>
                <a:effectLst/>
              </a:rPr>
              <a:t>Only“</a:t>
            </a:r>
          </a:p>
          <a:p>
            <a:pPr marL="800100" lvl="1" indent="-342900" algn="l">
              <a:buFont typeface="Arial" panose="020B0604020202020204" pitchFamily="34" charset="0"/>
              <a:buChar char="•"/>
              <a:defRPr/>
            </a:pPr>
            <a:r>
              <a:rPr lang="en-US" sz="11200" b="1" dirty="0">
                <a:solidFill>
                  <a:schemeClr val="tx1"/>
                </a:solidFill>
                <a:effectLst/>
              </a:rPr>
              <a:t>Bank deposits should be made within 3 days of </a:t>
            </a:r>
            <a:r>
              <a:rPr lang="en-US" sz="11200" b="1" dirty="0" smtClean="0">
                <a:solidFill>
                  <a:schemeClr val="tx1"/>
                </a:solidFill>
                <a:effectLst/>
              </a:rPr>
              <a:t>receipt</a:t>
            </a: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5</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Receipts</a:t>
            </a:r>
            <a:endParaRPr lang="en-US" sz="4000" dirty="0"/>
          </a:p>
        </p:txBody>
      </p:sp>
    </p:spTree>
    <p:extLst>
      <p:ext uri="{BB962C8B-B14F-4D97-AF65-F5344CB8AC3E}">
        <p14:creationId xmlns:p14="http://schemas.microsoft.com/office/powerpoint/2010/main" val="304524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Cash deposits must be verified by at least two people</a:t>
            </a:r>
          </a:p>
          <a:p>
            <a:pPr marL="800100" lvl="1" indent="-342900" algn="l">
              <a:buFont typeface="Arial" panose="020B0604020202020204" pitchFamily="34" charset="0"/>
              <a:buChar char="•"/>
              <a:defRPr/>
            </a:pPr>
            <a:r>
              <a:rPr lang="en-US" sz="11200" b="1" dirty="0" smtClean="0">
                <a:solidFill>
                  <a:schemeClr val="tx1"/>
                </a:solidFill>
                <a:effectLst/>
              </a:rPr>
              <a:t>Moneys </a:t>
            </a:r>
            <a:r>
              <a:rPr lang="en-US" sz="11200" b="1" dirty="0">
                <a:solidFill>
                  <a:schemeClr val="tx1"/>
                </a:solidFill>
                <a:effectLst/>
              </a:rPr>
              <a:t>received </a:t>
            </a:r>
            <a:r>
              <a:rPr lang="en-US" sz="11200" b="1" dirty="0" smtClean="0">
                <a:solidFill>
                  <a:schemeClr val="tx1"/>
                </a:solidFill>
                <a:effectLst/>
              </a:rPr>
              <a:t>are </a:t>
            </a:r>
            <a:r>
              <a:rPr lang="en-US" sz="11200" b="1" dirty="0">
                <a:solidFill>
                  <a:schemeClr val="tx1"/>
                </a:solidFill>
                <a:effectLst/>
              </a:rPr>
              <a:t>to be kept in the safe until deposited in the </a:t>
            </a:r>
            <a:r>
              <a:rPr lang="en-US" sz="11200" b="1" dirty="0" smtClean="0">
                <a:solidFill>
                  <a:schemeClr val="tx1"/>
                </a:solidFill>
                <a:effectLst/>
              </a:rPr>
              <a:t>bank</a:t>
            </a:r>
          </a:p>
          <a:p>
            <a:pPr marL="800100" lvl="1" indent="-342900" algn="l">
              <a:buFont typeface="Arial" panose="020B0604020202020204" pitchFamily="34" charset="0"/>
              <a:buChar char="•"/>
              <a:defRPr/>
            </a:pPr>
            <a:r>
              <a:rPr lang="en-US" sz="11200" b="1" dirty="0">
                <a:solidFill>
                  <a:schemeClr val="tx1"/>
                </a:solidFill>
                <a:effectLst/>
              </a:rPr>
              <a:t>Amounts kept in the safe should be minimal with daily bank deposits made during sales </a:t>
            </a:r>
            <a:r>
              <a:rPr lang="en-US" sz="11200" b="1" dirty="0" smtClean="0">
                <a:solidFill>
                  <a:schemeClr val="tx1"/>
                </a:solidFill>
                <a:effectLst/>
              </a:rPr>
              <a:t>campaigns</a:t>
            </a:r>
          </a:p>
          <a:p>
            <a:pPr marL="800100" lvl="1" indent="-342900" algn="l">
              <a:buFont typeface="Arial" panose="020B0604020202020204" pitchFamily="34" charset="0"/>
              <a:buChar char="•"/>
              <a:defRPr/>
            </a:pPr>
            <a:r>
              <a:rPr lang="en-US" sz="11200" b="1" dirty="0" smtClean="0">
                <a:solidFill>
                  <a:schemeClr val="tx1"/>
                </a:solidFill>
                <a:effectLst/>
              </a:rPr>
              <a:t>After </a:t>
            </a:r>
            <a:r>
              <a:rPr lang="en-US" sz="11200" b="1" dirty="0">
                <a:solidFill>
                  <a:schemeClr val="tx1"/>
                </a:solidFill>
                <a:effectLst/>
              </a:rPr>
              <a:t>moneys are deposited in the bank, the </a:t>
            </a:r>
            <a:r>
              <a:rPr lang="en-US" sz="11200" b="1" dirty="0" smtClean="0">
                <a:solidFill>
                  <a:schemeClr val="tx1"/>
                </a:solidFill>
                <a:effectLst/>
              </a:rPr>
              <a:t>amount </a:t>
            </a:r>
            <a:r>
              <a:rPr lang="en-US" sz="11200" b="1" dirty="0">
                <a:solidFill>
                  <a:schemeClr val="tx1"/>
                </a:solidFill>
                <a:effectLst/>
              </a:rPr>
              <a:t>should be entered in the </a:t>
            </a:r>
            <a:r>
              <a:rPr lang="en-US" sz="11200" b="1" dirty="0" smtClean="0">
                <a:solidFill>
                  <a:schemeClr val="tx1"/>
                </a:solidFill>
                <a:effectLst/>
              </a:rPr>
              <a:t>ledger account</a:t>
            </a:r>
          </a:p>
          <a:p>
            <a:pPr lvl="1" algn="l">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6</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Receipts</a:t>
            </a:r>
            <a:endParaRPr lang="en-US" sz="4000" dirty="0"/>
          </a:p>
        </p:txBody>
      </p:sp>
    </p:spTree>
    <p:extLst>
      <p:ext uri="{BB962C8B-B14F-4D97-AF65-F5344CB8AC3E}">
        <p14:creationId xmlns:p14="http://schemas.microsoft.com/office/powerpoint/2010/main" val="798688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Cash receipts will be </a:t>
            </a:r>
            <a:r>
              <a:rPr lang="en-US" sz="11200" b="1" dirty="0" smtClean="0">
                <a:solidFill>
                  <a:schemeClr val="tx1"/>
                </a:solidFill>
                <a:effectLst/>
              </a:rPr>
              <a:t>entered on what kind of </a:t>
            </a:r>
            <a:r>
              <a:rPr lang="en-US" sz="11200" b="1" dirty="0">
                <a:solidFill>
                  <a:schemeClr val="tx1"/>
                </a:solidFill>
                <a:effectLst/>
              </a:rPr>
              <a:t>receipt </a:t>
            </a:r>
            <a:r>
              <a:rPr lang="en-US" sz="11200" b="1" dirty="0" smtClean="0">
                <a:solidFill>
                  <a:schemeClr val="tx1"/>
                </a:solidFill>
                <a:effectLst/>
              </a:rPr>
              <a:t>forms?</a:t>
            </a:r>
          </a:p>
          <a:p>
            <a:pPr marL="800100" lvl="1" indent="-342900" algn="l">
              <a:buFont typeface="Arial" panose="020B0604020202020204" pitchFamily="34" charset="0"/>
              <a:buChar char="•"/>
              <a:defRPr/>
            </a:pPr>
            <a:r>
              <a:rPr lang="en-US" sz="11200" b="1" dirty="0" smtClean="0">
                <a:solidFill>
                  <a:schemeClr val="tx1"/>
                </a:solidFill>
                <a:effectLst/>
              </a:rPr>
              <a:t>How should checks be endorsed? </a:t>
            </a:r>
          </a:p>
          <a:p>
            <a:pPr marL="800100" lvl="1" indent="-342900" algn="l">
              <a:buFont typeface="Arial" panose="020B0604020202020204" pitchFamily="34" charset="0"/>
              <a:buChar char="•"/>
              <a:defRPr/>
            </a:pPr>
            <a:r>
              <a:rPr lang="en-US" sz="11200" b="1" dirty="0" smtClean="0">
                <a:solidFill>
                  <a:schemeClr val="tx1"/>
                </a:solidFill>
                <a:effectLst/>
              </a:rPr>
              <a:t>How often should bank deposits be made and where should they be kept until the deposit is made</a:t>
            </a: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7</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t>Quiz</a:t>
            </a:r>
            <a:endParaRPr lang="en-US" sz="4000" dirty="0"/>
          </a:p>
        </p:txBody>
      </p:sp>
    </p:spTree>
    <p:extLst>
      <p:ext uri="{BB962C8B-B14F-4D97-AF65-F5344CB8AC3E}">
        <p14:creationId xmlns:p14="http://schemas.microsoft.com/office/powerpoint/2010/main" val="278207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Use </a:t>
            </a:r>
            <a:r>
              <a:rPr lang="en-US" sz="11200" b="1" dirty="0">
                <a:solidFill>
                  <a:schemeClr val="tx1"/>
                </a:solidFill>
                <a:effectLst/>
              </a:rPr>
              <a:t>pre-numbered checks and </a:t>
            </a:r>
            <a:r>
              <a:rPr lang="en-US" sz="11200" b="1" dirty="0" smtClean="0">
                <a:solidFill>
                  <a:schemeClr val="tx1"/>
                </a:solidFill>
                <a:effectLst/>
              </a:rPr>
              <a:t>two original signatures </a:t>
            </a:r>
            <a:r>
              <a:rPr lang="en-US" sz="11200" b="1" dirty="0">
                <a:solidFill>
                  <a:schemeClr val="tx1"/>
                </a:solidFill>
                <a:effectLst/>
              </a:rPr>
              <a:t>(no signature stamps)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All </a:t>
            </a:r>
            <a:r>
              <a:rPr lang="en-US" sz="11200" b="1" dirty="0">
                <a:solidFill>
                  <a:schemeClr val="tx1"/>
                </a:solidFill>
                <a:effectLst/>
              </a:rPr>
              <a:t>voided checks should be clearly marked "Void" with the signature portion removed from the check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Requests </a:t>
            </a:r>
            <a:r>
              <a:rPr lang="en-US" sz="11200" b="1" dirty="0">
                <a:solidFill>
                  <a:schemeClr val="tx1"/>
                </a:solidFill>
                <a:effectLst/>
              </a:rPr>
              <a:t>for checks </a:t>
            </a:r>
            <a:r>
              <a:rPr lang="en-US" sz="11200" b="1" dirty="0" smtClean="0">
                <a:solidFill>
                  <a:schemeClr val="tx1"/>
                </a:solidFill>
                <a:effectLst/>
              </a:rPr>
              <a:t>are </a:t>
            </a:r>
            <a:r>
              <a:rPr lang="en-US" sz="11200" b="1" dirty="0">
                <a:solidFill>
                  <a:schemeClr val="tx1"/>
                </a:solidFill>
                <a:effectLst/>
              </a:rPr>
              <a:t>to be submitted on a disbursing order showing the organization to be charged, the amount of the check, the name and address of the payee and the purpose of the disbursement</a:t>
            </a:r>
            <a:endParaRPr lang="en-US" sz="11200" b="1" dirty="0" smtClean="0">
              <a:solidFill>
                <a:schemeClr val="tx1"/>
              </a:solidFill>
              <a:effectLst/>
            </a:endParaRP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8</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Disbursements</a:t>
            </a:r>
          </a:p>
        </p:txBody>
      </p:sp>
    </p:spTree>
    <p:extLst>
      <p:ext uri="{BB962C8B-B14F-4D97-AF65-F5344CB8AC3E}">
        <p14:creationId xmlns:p14="http://schemas.microsoft.com/office/powerpoint/2010/main" val="3106238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777240" y="536984"/>
            <a:ext cx="6096000" cy="726141"/>
          </a:xfrm>
          <a:prstGeom prst="rect">
            <a:avLst/>
          </a:prstGeom>
        </p:spPr>
        <p:txBody>
          <a:bodyPr vert="horz" lIns="91440" tIns="45720" rIns="91440" bIns="45720" rtlCol="0" anchor="b">
            <a:noAutofit/>
          </a:bodyPr>
          <a:lstStyle>
            <a:lvl1pPr algn="l" rtl="0" eaLnBrk="1" fontAlgn="base" hangingPunct="1">
              <a:spcBef>
                <a:spcPct val="0"/>
              </a:spcBef>
              <a:spcAft>
                <a:spcPct val="0"/>
              </a:spcAft>
              <a:defRPr sz="49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rgbClr val="1A2D70"/>
              </a:solidFill>
              <a:effectLst/>
            </a:endParaRPr>
          </a:p>
        </p:txBody>
      </p:sp>
      <p:sp>
        <p:nvSpPr>
          <p:cNvPr id="6" name="Content Placeholder 1"/>
          <p:cNvSpPr>
            <a:spLocks noGrp="1"/>
          </p:cNvSpPr>
          <p:nvPr>
            <p:ph type="subTitle" idx="1"/>
          </p:nvPr>
        </p:nvSpPr>
        <p:spPr>
          <a:xfrm>
            <a:off x="328071" y="2843187"/>
            <a:ext cx="8512153" cy="1032730"/>
          </a:xfrm>
        </p:spPr>
        <p:txBody>
          <a:bodyPr>
            <a:normAutofit fontScale="25000" lnSpcReduction="20000"/>
          </a:bodyPr>
          <a:lstStyle/>
          <a:p>
            <a:endParaRPr lang="en-US" sz="2600" dirty="0">
              <a:effectLst/>
            </a:endParaRPr>
          </a:p>
          <a:p>
            <a:pPr marL="109537" indent="0">
              <a:buNone/>
            </a:pPr>
            <a:r>
              <a:rPr lang="en-US" sz="2400" b="1" dirty="0" smtClean="0">
                <a:effectLst/>
              </a:rPr>
              <a:t> </a:t>
            </a:r>
            <a:r>
              <a:rPr lang="en-US" sz="2400" dirty="0" smtClean="0">
                <a:solidFill>
                  <a:schemeClr val="tx2"/>
                </a:solidFill>
                <a:effectLst/>
              </a:rPr>
              <a:t/>
            </a:r>
            <a:br>
              <a:rPr lang="en-US" sz="2400" dirty="0" smtClean="0">
                <a:solidFill>
                  <a:schemeClr val="tx2"/>
                </a:solidFill>
                <a:effectLst/>
              </a:rPr>
            </a:br>
            <a:endParaRPr lang="en-US" sz="2400" dirty="0" smtClean="0">
              <a:solidFill>
                <a:schemeClr val="tx2"/>
              </a:solidFill>
              <a:effectLst/>
            </a:endParaRPr>
          </a:p>
          <a:p>
            <a:pPr marL="109537" indent="0">
              <a:buFont typeface="Wingdings 3" pitchFamily="18" charset="2"/>
              <a:buNone/>
              <a:defRPr/>
            </a:pPr>
            <a:endParaRPr lang="en-US" dirty="0" smtClean="0">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a:solidFill>
                  <a:schemeClr val="tx1"/>
                </a:solidFill>
                <a:effectLst/>
              </a:rPr>
              <a:t>Checks must have two signatures of which one must be the Principal.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One </a:t>
            </a:r>
            <a:r>
              <a:rPr lang="en-US" sz="11200" b="1" dirty="0">
                <a:solidFill>
                  <a:schemeClr val="tx1"/>
                </a:solidFill>
                <a:effectLst/>
              </a:rPr>
              <a:t>of the two people must be the other signer: </a:t>
            </a:r>
            <a:r>
              <a:rPr lang="en-US" sz="11200" b="1" dirty="0" smtClean="0">
                <a:solidFill>
                  <a:schemeClr val="tx1"/>
                </a:solidFill>
                <a:effectLst/>
              </a:rPr>
              <a:t>Another staff member or the secretary or the book clerk treasurer. </a:t>
            </a:r>
          </a:p>
          <a:p>
            <a:pPr marL="800100" lvl="1" indent="-342900" algn="l">
              <a:buFont typeface="Arial" panose="020B0604020202020204" pitchFamily="34" charset="0"/>
              <a:buChar char="•"/>
              <a:defRPr/>
            </a:pPr>
            <a:r>
              <a:rPr lang="en-US" sz="11200" b="1" dirty="0" smtClean="0">
                <a:solidFill>
                  <a:schemeClr val="tx1"/>
                </a:solidFill>
                <a:effectLst/>
              </a:rPr>
              <a:t>Checks </a:t>
            </a:r>
            <a:r>
              <a:rPr lang="en-US" sz="11200" b="1" dirty="0">
                <a:solidFill>
                  <a:schemeClr val="tx1"/>
                </a:solidFill>
                <a:effectLst/>
              </a:rPr>
              <a:t>will not be issued for any amount in excess of the balance maintained by the organization. Schools are responsible for displaying the District's tax exempt form for all purchases. </a:t>
            </a:r>
            <a:endParaRPr lang="en-US" sz="11200" b="1" dirty="0" smtClean="0">
              <a:solidFill>
                <a:schemeClr val="tx1"/>
              </a:solidFill>
              <a:effectLst/>
            </a:endParaRPr>
          </a:p>
          <a:p>
            <a:pPr marL="800100" lvl="1" indent="-342900" algn="l">
              <a:buFont typeface="Arial" panose="020B0604020202020204" pitchFamily="34" charset="0"/>
              <a:buChar char="•"/>
              <a:defRPr/>
            </a:pPr>
            <a:r>
              <a:rPr lang="en-US" sz="11200" b="1" dirty="0" smtClean="0">
                <a:solidFill>
                  <a:schemeClr val="tx1"/>
                </a:solidFill>
                <a:effectLst/>
              </a:rPr>
              <a:t>Any </a:t>
            </a:r>
            <a:r>
              <a:rPr lang="en-US" sz="11200" b="1" dirty="0">
                <a:solidFill>
                  <a:schemeClr val="tx1"/>
                </a:solidFill>
                <a:effectLst/>
              </a:rPr>
              <a:t>sales tax charges submitted for reimbursement will be denied.</a:t>
            </a:r>
          </a:p>
          <a:p>
            <a:pPr marL="800100" lvl="1" indent="-342900" algn="l">
              <a:buFont typeface="Arial" panose="020B0604020202020204" pitchFamily="34" charset="0"/>
              <a:buChar char="•"/>
              <a:defRPr/>
            </a:pPr>
            <a:endParaRPr lang="en-US" b="1" dirty="0">
              <a:solidFill>
                <a:schemeClr val="tx1"/>
              </a:solidFill>
              <a:effectLst/>
            </a:endParaRPr>
          </a:p>
        </p:txBody>
      </p:sp>
      <p:sp>
        <p:nvSpPr>
          <p:cNvPr id="7" name="Date Placeholder 3"/>
          <p:cNvSpPr>
            <a:spLocks noGrp="1"/>
          </p:cNvSpPr>
          <p:nvPr>
            <p:ph type="dt" sz="quarter" idx="4294967295"/>
          </p:nvPr>
        </p:nvSpPr>
        <p:spPr bwMode="auto">
          <a:xfrm>
            <a:off x="7010400" y="6154738"/>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dirty="0" smtClean="0">
                <a:solidFill>
                  <a:srgbClr val="252525">
                    <a:alpha val="60000"/>
                  </a:srgbClr>
                </a:solidFill>
              </a:rPr>
              <a:t>January 2017</a:t>
            </a:r>
          </a:p>
        </p:txBody>
      </p:sp>
      <p:sp>
        <p:nvSpPr>
          <p:cNvPr id="8" name="Slide Number Placeholder 4"/>
          <p:cNvSpPr>
            <a:spLocks noGrp="1"/>
          </p:cNvSpPr>
          <p:nvPr>
            <p:ph type="sldNum" sz="quarter" idx="4294967295"/>
          </p:nvPr>
        </p:nvSpPr>
        <p:spPr bwMode="auto">
          <a:xfrm>
            <a:off x="8451850" y="6337300"/>
            <a:ext cx="692150" cy="365125"/>
          </a:xfrm>
          <a:ln>
            <a:miter lim="800000"/>
            <a:headEnd/>
            <a:tailEnd/>
          </a:ln>
        </p:spPr>
        <p:txBody>
          <a:bodyPr wrap="square" lIns="91440" tIns="45720" rIns="91440" bIns="45720" numCol="1" anchorCtr="0" compatLnSpc="1">
            <a:prstTxWarp prst="textNoShape">
              <a:avLst/>
            </a:prstTxWarp>
          </a:bodyPr>
          <a:lstStyle/>
          <a:p>
            <a:pPr algn="r" fontAlgn="base">
              <a:spcBef>
                <a:spcPct val="0"/>
              </a:spcBef>
              <a:spcAft>
                <a:spcPct val="0"/>
              </a:spcAft>
              <a:defRPr/>
            </a:pPr>
            <a:fld id="{19E90021-D88B-42F3-9C16-56695A3B7FB4}" type="slidenum">
              <a:rPr lang="en-US" smtClean="0">
                <a:solidFill>
                  <a:srgbClr val="252525">
                    <a:alpha val="60000"/>
                  </a:srgbClr>
                </a:solidFill>
              </a:rPr>
              <a:pPr algn="r" fontAlgn="base">
                <a:spcBef>
                  <a:spcPct val="0"/>
                </a:spcBef>
                <a:spcAft>
                  <a:spcPct val="0"/>
                </a:spcAft>
                <a:defRPr/>
              </a:pPr>
              <a:t>9</a:t>
            </a:fld>
            <a:endParaRPr lang="en-US" dirty="0" smtClean="0">
              <a:solidFill>
                <a:srgbClr val="252525">
                  <a:alpha val="60000"/>
                </a:srgbClr>
              </a:solidFill>
            </a:endParaRPr>
          </a:p>
        </p:txBody>
      </p:sp>
      <p:sp>
        <p:nvSpPr>
          <p:cNvPr id="9" name="Title 1"/>
          <p:cNvSpPr txBox="1">
            <a:spLocks/>
          </p:cNvSpPr>
          <p:nvPr/>
        </p:nvSpPr>
        <p:spPr>
          <a:xfrm>
            <a:off x="907663" y="1653083"/>
            <a:ext cx="7543800" cy="731328"/>
          </a:xfrm>
          <a:prstGeom prst="rect">
            <a:avLst/>
          </a:prstGeom>
        </p:spPr>
        <p:txBody>
          <a:bodyPr vert="horz" lIns="91440" tIns="45720" rIns="91440" bIns="45720" rtlCol="0" anchor="b">
            <a:noAutofit/>
          </a:bodyPr>
          <a:lstStyle>
            <a:lvl1pPr algn="r" rtl="0" eaLnBrk="1" fontAlgn="base" hangingPunct="1">
              <a:spcBef>
                <a:spcPct val="0"/>
              </a:spcBef>
              <a:spcAft>
                <a:spcPct val="0"/>
              </a:spcAft>
              <a:defRPr sz="6000" b="1" kern="1200">
                <a:solidFill>
                  <a:srgbClr val="4A66AC"/>
                </a:solidFill>
                <a:effectLst>
                  <a:outerShdw blurRad="38100" dist="38100" dir="2700000" algn="tl">
                    <a:srgbClr val="000000">
                      <a:alpha val="43137"/>
                    </a:srgbClr>
                  </a:outerShdw>
                </a:effectLst>
                <a:latin typeface="Calibri"/>
                <a:ea typeface="ＭＳ Ｐゴシック" charset="0"/>
                <a:cs typeface="Calibri"/>
              </a:defRPr>
            </a:lvl1pPr>
            <a:lvl2pPr algn="l" rtl="0" eaLnBrk="1" fontAlgn="base" hangingPunct="1">
              <a:spcBef>
                <a:spcPct val="0"/>
              </a:spcBef>
              <a:spcAft>
                <a:spcPct val="0"/>
              </a:spcAft>
              <a:defRPr sz="4900" b="1">
                <a:solidFill>
                  <a:srgbClr val="4A66AC"/>
                </a:solidFill>
                <a:latin typeface="Calibri" charset="0"/>
                <a:ea typeface="ＭＳ Ｐゴシック" charset="0"/>
              </a:defRPr>
            </a:lvl2pPr>
            <a:lvl3pPr algn="l" rtl="0" eaLnBrk="1" fontAlgn="base" hangingPunct="1">
              <a:spcBef>
                <a:spcPct val="0"/>
              </a:spcBef>
              <a:spcAft>
                <a:spcPct val="0"/>
              </a:spcAft>
              <a:defRPr sz="4900" b="1">
                <a:solidFill>
                  <a:srgbClr val="4A66AC"/>
                </a:solidFill>
                <a:latin typeface="Calibri" charset="0"/>
                <a:ea typeface="ＭＳ Ｐゴシック" charset="0"/>
              </a:defRPr>
            </a:lvl3pPr>
            <a:lvl4pPr algn="l" rtl="0" eaLnBrk="1" fontAlgn="base" hangingPunct="1">
              <a:spcBef>
                <a:spcPct val="0"/>
              </a:spcBef>
              <a:spcAft>
                <a:spcPct val="0"/>
              </a:spcAft>
              <a:defRPr sz="4900" b="1">
                <a:solidFill>
                  <a:srgbClr val="4A66AC"/>
                </a:solidFill>
                <a:latin typeface="Calibri" charset="0"/>
                <a:ea typeface="ＭＳ Ｐゴシック" charset="0"/>
              </a:defRPr>
            </a:lvl4pPr>
            <a:lvl5pPr algn="l" rtl="0" eaLnBrk="1" fontAlgn="base" hangingPunct="1">
              <a:spcBef>
                <a:spcPct val="0"/>
              </a:spcBef>
              <a:spcAft>
                <a:spcPct val="0"/>
              </a:spcAft>
              <a:defRPr sz="4900" b="1">
                <a:solidFill>
                  <a:srgbClr val="4A66AC"/>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t>Disbursements</a:t>
            </a:r>
          </a:p>
        </p:txBody>
      </p:sp>
    </p:spTree>
    <p:extLst>
      <p:ext uri="{BB962C8B-B14F-4D97-AF65-F5344CB8AC3E}">
        <p14:creationId xmlns:p14="http://schemas.microsoft.com/office/powerpoint/2010/main" val="3349193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Template Calibri">
  <a:themeElements>
    <a:clrScheme name="Custom 3">
      <a:dk1>
        <a:srgbClr val="FFFFFF"/>
      </a:dk1>
      <a:lt1>
        <a:srgbClr val="252525"/>
      </a:lt1>
      <a:dk2>
        <a:srgbClr val="FFFFFF"/>
      </a:dk2>
      <a:lt2>
        <a:srgbClr val="FFFFFF"/>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Template Calibri.pot</Template>
  <TotalTime>29873</TotalTime>
  <Words>722</Words>
  <Application>Microsoft Office PowerPoint</Application>
  <PresentationFormat>On-screen Show (4:3)</PresentationFormat>
  <Paragraphs>602</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PPT Template Calibri</vt:lpstr>
      <vt:lpstr>Student Activity Account Training</vt:lpstr>
      <vt:lpstr>Student Activity Accounts</vt:lpstr>
      <vt:lpstr>Student Activity Accounts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Louis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Holt</dc:creator>
  <cp:lastModifiedBy>admin</cp:lastModifiedBy>
  <cp:revision>108</cp:revision>
  <cp:lastPrinted>2017-01-06T14:57:15Z</cp:lastPrinted>
  <dcterms:created xsi:type="dcterms:W3CDTF">2015-01-28T17:47:56Z</dcterms:created>
  <dcterms:modified xsi:type="dcterms:W3CDTF">2017-01-10T16:29:50Z</dcterms:modified>
</cp:coreProperties>
</file>